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95" r:id="rId2"/>
    <p:sldId id="441" r:id="rId3"/>
    <p:sldId id="442" r:id="rId4"/>
    <p:sldId id="369" r:id="rId5"/>
    <p:sldId id="444" r:id="rId6"/>
    <p:sldId id="443" r:id="rId7"/>
    <p:sldId id="445" r:id="rId8"/>
    <p:sldId id="446" r:id="rId9"/>
    <p:sldId id="447" r:id="rId10"/>
    <p:sldId id="448" r:id="rId11"/>
    <p:sldId id="383" r:id="rId12"/>
    <p:sldId id="386"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B6E"/>
    <a:srgbClr val="00A5DA"/>
    <a:srgbClr val="46A9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29"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C56F3-7764-4CB0-8D73-A2336F4AD0E1}" type="datetimeFigureOut">
              <a:rPr lang="ru-RU" smtClean="0"/>
              <a:t>29.08.2024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205FD-43BE-46C8-8ECA-CC1D22658920}" type="slidenum">
              <a:rPr lang="ru-RU" smtClean="0"/>
              <a:t>‹#›</a:t>
            </a:fld>
            <a:endParaRPr lang="ru-RU"/>
          </a:p>
        </p:txBody>
      </p:sp>
    </p:spTree>
    <p:extLst>
      <p:ext uri="{BB962C8B-B14F-4D97-AF65-F5344CB8AC3E}">
        <p14:creationId xmlns:p14="http://schemas.microsoft.com/office/powerpoint/2010/main" val="3801201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0D2E877-D295-382F-2A9D-9E1E5540C5C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55064045-7EAA-8AA5-9661-776D26A7E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C48E8159-939D-BFA1-1C40-3DB20193DDE9}"/>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5" name="Нижний колонтитул 4">
            <a:extLst>
              <a:ext uri="{FF2B5EF4-FFF2-40B4-BE49-F238E27FC236}">
                <a16:creationId xmlns="" xmlns:a16="http://schemas.microsoft.com/office/drawing/2014/main" id="{64B64E14-A714-A277-061B-755AE20C2A5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39C06008-BC44-E80D-D39C-153B2FE37ABF}"/>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1795739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DF352C3-0B11-3390-9D54-AC6081986A9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83DC752C-1630-A834-72B6-C1917AD1888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47C212B9-BA38-3A9C-DADF-1D88B38609E3}"/>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5" name="Нижний колонтитул 4">
            <a:extLst>
              <a:ext uri="{FF2B5EF4-FFF2-40B4-BE49-F238E27FC236}">
                <a16:creationId xmlns="" xmlns:a16="http://schemas.microsoft.com/office/drawing/2014/main" id="{3AF52A94-71FE-A9CD-DED7-CFBE0A2045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30E51418-83CF-3307-34EF-188073F09C07}"/>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3714566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C0078C1-EAB3-0572-BB3A-066963944DB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FEFEA923-CCF8-2E8D-FE85-286E60AF0A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4064DC93-C51E-B065-626C-39431A95487B}"/>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5" name="Нижний колонтитул 4">
            <a:extLst>
              <a:ext uri="{FF2B5EF4-FFF2-40B4-BE49-F238E27FC236}">
                <a16:creationId xmlns="" xmlns:a16="http://schemas.microsoft.com/office/drawing/2014/main" id="{F39023CE-74C9-1A2F-2D8E-0D1A7FCB618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292B1253-0A03-F7F7-1B6C-CF93D992B367}"/>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2685242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F312FF7-DEA9-1168-3576-2E8E1AB3450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71A0CF17-5085-231E-5857-042B0462BEA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A443B7CE-3795-1FAC-DB54-16084C065E7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994A51F9-BE2F-2CD3-2A9E-47717FF8DB47}"/>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6" name="Нижний колонтитул 5">
            <a:extLst>
              <a:ext uri="{FF2B5EF4-FFF2-40B4-BE49-F238E27FC236}">
                <a16:creationId xmlns="" xmlns:a16="http://schemas.microsoft.com/office/drawing/2014/main" id="{D8C3BF55-6AE2-E300-9123-D21A5CA6572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FE06C913-4021-3E35-238A-621E36891177}"/>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2699853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5DACAE3-7025-47EA-310F-659B8871EF6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827C6F34-F196-A059-88AF-57BF00506D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0D54E04D-3461-CC5C-BD49-14B0C59242F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5705617F-D5FE-B550-6BEF-BCEAF1BF2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50CCCC3F-258A-781E-B4AA-4FF892DDBDD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CB3012D7-AD88-4E43-ACF9-9AEE5EA65A20}"/>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8" name="Нижний колонтитул 7">
            <a:extLst>
              <a:ext uri="{FF2B5EF4-FFF2-40B4-BE49-F238E27FC236}">
                <a16:creationId xmlns="" xmlns:a16="http://schemas.microsoft.com/office/drawing/2014/main" id="{58FF6ED1-71DF-5ABD-BFE9-9755F84B995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9EE54DA4-F9B3-2454-B085-0D0DE529C050}"/>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582234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422E04A-57CA-4D3F-724B-023699736B6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91A9669F-6069-3BD8-0C9A-553D0ADCA349}"/>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4" name="Нижний колонтитул 3">
            <a:extLst>
              <a:ext uri="{FF2B5EF4-FFF2-40B4-BE49-F238E27FC236}">
                <a16:creationId xmlns="" xmlns:a16="http://schemas.microsoft.com/office/drawing/2014/main" id="{56F3C7FC-AB20-F9D3-933F-C07F692A6B0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AC1A3AD1-71F3-2BCA-2E69-FE3C4EE1593D}"/>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2640362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81465921-CAA0-FDD0-6B6D-147DED272AFC}"/>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3" name="Нижний колонтитул 2">
            <a:extLst>
              <a:ext uri="{FF2B5EF4-FFF2-40B4-BE49-F238E27FC236}">
                <a16:creationId xmlns="" xmlns:a16="http://schemas.microsoft.com/office/drawing/2014/main" id="{21296680-20B9-A3FC-EB3C-D8AE611071E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E51496A9-C51A-C23A-EB40-29236AB5CE06}"/>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321410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1410B36-5FA1-7CD3-BF67-ABA68D55632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8F13E06B-1887-098A-D8C7-B0BFBB493C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BBABC2D3-A215-E86B-B3E6-03B84BC6E5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2B37581E-7B02-0813-E54F-02AD7AA7C9F7}"/>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6" name="Нижний колонтитул 5">
            <a:extLst>
              <a:ext uri="{FF2B5EF4-FFF2-40B4-BE49-F238E27FC236}">
                <a16:creationId xmlns="" xmlns:a16="http://schemas.microsoft.com/office/drawing/2014/main" id="{A307D7E9-8A65-2B83-6A65-EC4D5E2CD51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1536C503-BAFD-F93C-5B10-C74760A65AF3}"/>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1333217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EAA800C-A8AA-78BD-A3D5-E8F7C789FA4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6C5F6C7E-3A7F-1DCD-D4FD-18078A4A61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4314DDA8-46CB-23BF-1A65-F2DF824F2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5D04B7D1-37F9-A833-EFE7-F83C0A6983FC}"/>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6" name="Нижний колонтитул 5">
            <a:extLst>
              <a:ext uri="{FF2B5EF4-FFF2-40B4-BE49-F238E27FC236}">
                <a16:creationId xmlns="" xmlns:a16="http://schemas.microsoft.com/office/drawing/2014/main" id="{7C6BD56F-93A0-8B4D-6D96-77297EA8D5F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17482469-C101-A43B-B93E-27F5ABA103B2}"/>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582931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7B96D82-FEBC-090E-35C3-4E3986DE71C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0DDCCF66-5125-EFA3-16F0-F523003A473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BEBEF0A4-5C89-3FF3-60BE-1CB5B92E089D}"/>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5" name="Нижний колонтитул 4">
            <a:extLst>
              <a:ext uri="{FF2B5EF4-FFF2-40B4-BE49-F238E27FC236}">
                <a16:creationId xmlns="" xmlns:a16="http://schemas.microsoft.com/office/drawing/2014/main" id="{EEBCA213-0D73-B0A5-477F-C3A933FE799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D228E298-C028-340B-91EE-4309404985CB}"/>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2311675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A71AE9CD-64D9-FE1A-5454-3E110A085B07}"/>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5A98D9CC-5BC9-74B4-DC50-82361B1841D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6BF69E7B-2750-6DF8-7D63-D2DD972F74AF}"/>
              </a:ext>
            </a:extLst>
          </p:cNvPr>
          <p:cNvSpPr>
            <a:spLocks noGrp="1"/>
          </p:cNvSpPr>
          <p:nvPr>
            <p:ph type="dt" sz="half" idx="10"/>
          </p:nvPr>
        </p:nvSpPr>
        <p:spPr/>
        <p:txBody>
          <a:bodyPr/>
          <a:lstStyle/>
          <a:p>
            <a:fld id="{7CF2B82D-C8AD-46F0-B091-0C75DE09FB34}" type="datetimeFigureOut">
              <a:rPr lang="ru-RU" smtClean="0"/>
              <a:t>29.08.2024</a:t>
            </a:fld>
            <a:endParaRPr lang="ru-RU"/>
          </a:p>
        </p:txBody>
      </p:sp>
      <p:sp>
        <p:nvSpPr>
          <p:cNvPr id="5" name="Нижний колонтитул 4">
            <a:extLst>
              <a:ext uri="{FF2B5EF4-FFF2-40B4-BE49-F238E27FC236}">
                <a16:creationId xmlns="" xmlns:a16="http://schemas.microsoft.com/office/drawing/2014/main" id="{BA3CD337-D434-202B-A40C-C87DD78DAB0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DE3F847C-AD65-9152-7DF0-CA228AC84DBD}"/>
              </a:ext>
            </a:extLst>
          </p:cNvPr>
          <p:cNvSpPr>
            <a:spLocks noGrp="1"/>
          </p:cNvSpPr>
          <p:nvPr>
            <p:ph type="sldNum" sz="quarter" idx="12"/>
          </p:nvPr>
        </p:nvSpPr>
        <p:spPr/>
        <p:txBody>
          <a:bodyPr/>
          <a:lstStyle/>
          <a:p>
            <a:fld id="{7ED87650-1786-4D11-8CA7-0C4B5914BC71}" type="slidenum">
              <a:rPr lang="ru-RU" smtClean="0"/>
              <a:t>‹#›</a:t>
            </a:fld>
            <a:endParaRPr lang="ru-RU"/>
          </a:p>
        </p:txBody>
      </p:sp>
    </p:spTree>
    <p:extLst>
      <p:ext uri="{BB962C8B-B14F-4D97-AF65-F5344CB8AC3E}">
        <p14:creationId xmlns:p14="http://schemas.microsoft.com/office/powerpoint/2010/main" val="1728841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327170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506B1DE-2962-1580-0979-6E57A1C744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88798C51-2CAB-CC13-C1A9-A6283F9C5A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368E5764-97EC-1B78-5EBF-F76546EB97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F2B82D-C8AD-46F0-B091-0C75DE09FB34}" type="datetimeFigureOut">
              <a:rPr lang="ru-RU" smtClean="0"/>
              <a:t>29.08.2024</a:t>
            </a:fld>
            <a:endParaRPr lang="ru-RU"/>
          </a:p>
        </p:txBody>
      </p:sp>
      <p:sp>
        <p:nvSpPr>
          <p:cNvPr id="5" name="Нижний колонтитул 4">
            <a:extLst>
              <a:ext uri="{FF2B5EF4-FFF2-40B4-BE49-F238E27FC236}">
                <a16:creationId xmlns="" xmlns:a16="http://schemas.microsoft.com/office/drawing/2014/main" id="{7A7A4296-9351-FD78-2D89-CBC29D1B99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336F016F-8E19-F274-F0C2-7E92371BAD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87650-1786-4D11-8CA7-0C4B5914BC71}" type="slidenum">
              <a:rPr lang="ru-RU" smtClean="0"/>
              <a:t>‹#›</a:t>
            </a:fld>
            <a:endParaRPr lang="ru-RU"/>
          </a:p>
        </p:txBody>
      </p:sp>
    </p:spTree>
    <p:extLst>
      <p:ext uri="{BB962C8B-B14F-4D97-AF65-F5344CB8AC3E}">
        <p14:creationId xmlns:p14="http://schemas.microsoft.com/office/powerpoint/2010/main" val="3373476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hyperlink" Target="http://ds0005.burabay.aqmoedu.kz/content/kvest-igra-my-ekologi-gruppa-predshkolynoy-podgotovki"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0" y="0"/>
            <a:ext cx="12192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Группа 9"/>
          <p:cNvGrpSpPr/>
          <p:nvPr/>
        </p:nvGrpSpPr>
        <p:grpSpPr>
          <a:xfrm rot="10800000">
            <a:off x="9743473" y="209725"/>
            <a:ext cx="2103134" cy="1698374"/>
            <a:chOff x="-27384" y="6916014"/>
            <a:chExt cx="2804179" cy="2264498"/>
          </a:xfrm>
          <a:solidFill>
            <a:schemeClr val="accent1"/>
          </a:solidFill>
        </p:grpSpPr>
        <p:pic>
          <p:nvPicPr>
            <p:cNvPr id="11" name="image302.png"/>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384" y="6916014"/>
              <a:ext cx="564898" cy="2264498"/>
            </a:xfrm>
            <a:prstGeom prst="rect">
              <a:avLst/>
            </a:prstGeom>
            <a:grpFill/>
            <a:ln>
              <a:solidFill>
                <a:schemeClr val="accent1">
                  <a:lumMod val="60000"/>
                  <a:lumOff val="40000"/>
                </a:schemeClr>
              </a:solidFill>
            </a:ln>
            <a:extLst/>
          </p:spPr>
        </p:pic>
        <p:pic>
          <p:nvPicPr>
            <p:cNvPr id="12" name="image302.png"/>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1362097" y="7765814"/>
              <a:ext cx="564898" cy="2264498"/>
            </a:xfrm>
            <a:prstGeom prst="rect">
              <a:avLst/>
            </a:prstGeom>
            <a:grpFill/>
            <a:ln>
              <a:solidFill>
                <a:schemeClr val="accent1">
                  <a:lumMod val="60000"/>
                  <a:lumOff val="40000"/>
                </a:schemeClr>
              </a:solidFill>
            </a:ln>
            <a:extLst/>
          </p:spPr>
        </p:pic>
      </p:grpSp>
      <p:grpSp>
        <p:nvGrpSpPr>
          <p:cNvPr id="13" name="Группа 12"/>
          <p:cNvGrpSpPr/>
          <p:nvPr/>
        </p:nvGrpSpPr>
        <p:grpSpPr>
          <a:xfrm>
            <a:off x="181672" y="4893395"/>
            <a:ext cx="2103134" cy="1698374"/>
            <a:chOff x="-27384" y="6916014"/>
            <a:chExt cx="2804179" cy="2264498"/>
          </a:xfrm>
          <a:solidFill>
            <a:schemeClr val="accent1">
              <a:lumMod val="75000"/>
            </a:schemeClr>
          </a:solidFill>
        </p:grpSpPr>
        <p:pic>
          <p:nvPicPr>
            <p:cNvPr id="14" name="image302.png"/>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384" y="6916014"/>
              <a:ext cx="564898" cy="2264498"/>
            </a:xfrm>
            <a:prstGeom prst="rect">
              <a:avLst/>
            </a:prstGeom>
            <a:grpFill/>
            <a:extLst/>
          </p:spPr>
        </p:pic>
        <p:pic>
          <p:nvPicPr>
            <p:cNvPr id="15" name="image302.png"/>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1362097" y="7765814"/>
              <a:ext cx="564898" cy="2264498"/>
            </a:xfrm>
            <a:prstGeom prst="rect">
              <a:avLst/>
            </a:prstGeom>
            <a:grpFill/>
            <a:extLst/>
          </p:spPr>
        </p:pic>
      </p:grpSp>
      <p:sp>
        <p:nvSpPr>
          <p:cNvPr id="2" name="Прямоугольник 1"/>
          <p:cNvSpPr/>
          <p:nvPr/>
        </p:nvSpPr>
        <p:spPr>
          <a:xfrm>
            <a:off x="2538045" y="2397948"/>
            <a:ext cx="7581901" cy="1569660"/>
          </a:xfrm>
          <a:prstGeom prst="rect">
            <a:avLst/>
          </a:prstGeom>
        </p:spPr>
        <p:txBody>
          <a:bodyPr wrap="square">
            <a:spAutoFit/>
          </a:bodyPr>
          <a:lstStyle/>
          <a:p>
            <a:pPr algn="ctr"/>
            <a:r>
              <a:rPr lang="ru-RU" sz="3200" b="1" dirty="0">
                <a:solidFill>
                  <a:schemeClr val="accent5">
                    <a:lumMod val="50000"/>
                  </a:schemeClr>
                </a:solidFill>
                <a:latin typeface="Arial" panose="020B0604020202020204" pitchFamily="34" charset="0"/>
                <a:cs typeface="Arial" panose="020B0604020202020204" pitchFamily="34" charset="0"/>
              </a:rPr>
              <a:t>«БІРТҰТАС ТӘРБИЕ» БАҒДАРЛАМАСЫН ЖҮЗЕГЕ АСЫРУ ЖОСПАРЫ</a:t>
            </a:r>
            <a:endParaRPr lang="en-US" sz="3200" dirty="0">
              <a:solidFill>
                <a:schemeClr val="accent5">
                  <a:lumMod val="50000"/>
                </a:schemeClr>
              </a:solidFill>
              <a:latin typeface="Arial" panose="020B0604020202020204" pitchFamily="34" charset="0"/>
              <a:cs typeface="Arial" panose="020B0604020202020204" pitchFamily="34" charset="0"/>
            </a:endParaRPr>
          </a:p>
        </p:txBody>
      </p:sp>
      <p:pic>
        <p:nvPicPr>
          <p:cNvPr id="16" name="Picture 2" descr="G:\OI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8686" y="346005"/>
            <a:ext cx="1204671" cy="12849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cture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5813" y="209724"/>
            <a:ext cx="1764920" cy="1557530"/>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3189" y="336478"/>
            <a:ext cx="1097828" cy="1097828"/>
          </a:xfrm>
          <a:prstGeom prst="rect">
            <a:avLst/>
          </a:prstGeom>
        </p:spPr>
      </p:pic>
      <p:sp>
        <p:nvSpPr>
          <p:cNvPr id="3" name="Прямоугольник 2"/>
          <p:cNvSpPr/>
          <p:nvPr/>
        </p:nvSpPr>
        <p:spPr>
          <a:xfrm>
            <a:off x="3760177" y="5742582"/>
            <a:ext cx="7291753" cy="553998"/>
          </a:xfrm>
          <a:prstGeom prst="rect">
            <a:avLst/>
          </a:prstGeom>
        </p:spPr>
        <p:txBody>
          <a:bodyPr wrap="square">
            <a:spAutoFit/>
          </a:bodyPr>
          <a:lstStyle/>
          <a:p>
            <a:pPr>
              <a:lnSpc>
                <a:spcPts val="1800"/>
              </a:lnSpc>
            </a:pPr>
            <a:r>
              <a:rPr lang="ru-RU" b="1" dirty="0">
                <a:solidFill>
                  <a:srgbClr val="002060"/>
                </a:solidFill>
                <a:latin typeface="Times New Roman" panose="02020603050405020304" pitchFamily="18" charset="0"/>
                <a:cs typeface="Times New Roman" panose="02020603050405020304" pitchFamily="18" charset="0"/>
              </a:rPr>
              <a:t>«Біртұтас тәрбие» бағдарламасының жаңартылған мазмұны ҚР Оқу-ағарту министрінің 30.07.2024 ж. №194 бұйрығымен бектілді</a:t>
            </a:r>
            <a:endParaRPr lang="en-US"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3122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 name="Group 161"/>
          <p:cNvGrpSpPr/>
          <p:nvPr/>
        </p:nvGrpSpPr>
        <p:grpSpPr>
          <a:xfrm>
            <a:off x="544343" y="443742"/>
            <a:ext cx="4857548" cy="716704"/>
            <a:chOff x="544343" y="443742"/>
            <a:chExt cx="4857548" cy="944774"/>
          </a:xfrm>
        </p:grpSpPr>
        <p:sp>
          <p:nvSpPr>
            <p:cNvPr id="163" name="TextBox 162">
              <a:extLst>
                <a:ext uri="{FF2B5EF4-FFF2-40B4-BE49-F238E27FC236}">
                  <a16:creationId xmlns="" xmlns:a16="http://schemas.microsoft.com/office/drawing/2014/main" id="{0AB948E9-32AB-2880-14DD-41A8321F24A5}"/>
                </a:ext>
              </a:extLst>
            </p:cNvPr>
            <p:cNvSpPr txBox="1"/>
            <p:nvPr/>
          </p:nvSpPr>
          <p:spPr>
            <a:xfrm>
              <a:off x="544343" y="443742"/>
              <a:ext cx="4857548" cy="461665"/>
            </a:xfrm>
            <a:prstGeom prst="rect">
              <a:avLst/>
            </a:prstGeom>
            <a:noFill/>
          </p:spPr>
          <p:txBody>
            <a:bodyPr wrap="none" rtlCol="0">
              <a:spAutoFit/>
            </a:bodyPr>
            <a:lstStyle/>
            <a:p>
              <a:r>
                <a:rPr lang="kk-KZ" sz="2400" dirty="0" smtClean="0">
                  <a:solidFill>
                    <a:srgbClr val="002060"/>
                  </a:solidFill>
                  <a:latin typeface="Arial" panose="020B0604020202020204" pitchFamily="34" charset="0"/>
                  <a:cs typeface="Arial" panose="020B0604020202020204" pitchFamily="34" charset="0"/>
                </a:rPr>
                <a:t>Бағдарламадан </a:t>
              </a:r>
              <a:r>
                <a:rPr lang="kk-KZ" sz="2400" dirty="0">
                  <a:solidFill>
                    <a:srgbClr val="002060"/>
                  </a:solidFill>
                  <a:latin typeface="Arial" panose="020B0604020202020204" pitchFamily="34" charset="0"/>
                  <a:cs typeface="Arial" panose="020B0604020202020204" pitchFamily="34" charset="0"/>
                </a:rPr>
                <a:t>күтілетін нәтиже</a:t>
              </a:r>
              <a:endParaRPr lang="en-US" sz="2400" dirty="0">
                <a:solidFill>
                  <a:srgbClr val="002060"/>
                </a:solidFill>
                <a:latin typeface="Arial" panose="020B0604020202020204" pitchFamily="34" charset="0"/>
                <a:cs typeface="Arial" panose="020B0604020202020204" pitchFamily="34" charset="0"/>
              </a:endParaRPr>
            </a:p>
          </p:txBody>
        </p:sp>
        <p:cxnSp>
          <p:nvCxnSpPr>
            <p:cNvPr id="164" name="Straight Connector 163"/>
            <p:cNvCxnSpPr/>
            <p:nvPr/>
          </p:nvCxnSpPr>
          <p:spPr>
            <a:xfrm>
              <a:off x="680188" y="1388516"/>
              <a:ext cx="8229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Freeform: Shape 3">
            <a:extLst>
              <a:ext uri="{FF2B5EF4-FFF2-40B4-BE49-F238E27FC236}">
                <a16:creationId xmlns="" xmlns:a16="http://schemas.microsoft.com/office/drawing/2014/main" id="{1CC1E477-6AE5-A649-0D33-14C124173E4E}"/>
              </a:ext>
            </a:extLst>
          </p:cNvPr>
          <p:cNvSpPr>
            <a:spLocks/>
          </p:cNvSpPr>
          <p:nvPr/>
        </p:nvSpPr>
        <p:spPr bwMode="auto">
          <a:xfrm>
            <a:off x="4907193" y="5122624"/>
            <a:ext cx="652758" cy="611185"/>
          </a:xfrm>
          <a:custGeom>
            <a:avLst/>
            <a:gdLst>
              <a:gd name="connsiteX0" fmla="*/ 0 w 981075"/>
              <a:gd name="connsiteY0" fmla="*/ 0 h 1104900"/>
              <a:gd name="connsiteX1" fmla="*/ 280988 w 981075"/>
              <a:gd name="connsiteY1" fmla="*/ 17462 h 1104900"/>
              <a:gd name="connsiteX2" fmla="*/ 785813 w 981075"/>
              <a:gd name="connsiteY2" fmla="*/ 252412 h 1104900"/>
              <a:gd name="connsiteX3" fmla="*/ 981075 w 981075"/>
              <a:gd name="connsiteY3" fmla="*/ 457200 h 1104900"/>
              <a:gd name="connsiteX4" fmla="*/ 150819 w 981075"/>
              <a:gd name="connsiteY4" fmla="*/ 1054095 h 1104900"/>
              <a:gd name="connsiteX5" fmla="*/ 150813 w 981075"/>
              <a:gd name="connsiteY5" fmla="*/ 1054100 h 1104900"/>
              <a:gd name="connsiteX6" fmla="*/ 84138 w 981075"/>
              <a:gd name="connsiteY6" fmla="*/ 1104900 h 1104900"/>
              <a:gd name="connsiteX7" fmla="*/ 84138 w 981075"/>
              <a:gd name="connsiteY7" fmla="*/ 1101725 h 1104900"/>
              <a:gd name="connsiteX8" fmla="*/ 58738 w 981075"/>
              <a:gd name="connsiteY8" fmla="*/ 723900 h 1104900"/>
              <a:gd name="connsiteX9" fmla="*/ 58737 w 981075"/>
              <a:gd name="connsiteY9" fmla="*/ 723900 h 1104900"/>
              <a:gd name="connsiteX10" fmla="*/ 84138 w 981075"/>
              <a:gd name="connsiteY10" fmla="*/ 1101725 h 1104900"/>
              <a:gd name="connsiteX11" fmla="*/ 80963 w 981075"/>
              <a:gd name="connsiteY11" fmla="*/ 110490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81075" h="1104900">
                <a:moveTo>
                  <a:pt x="0" y="0"/>
                </a:moveTo>
                <a:lnTo>
                  <a:pt x="280988" y="17462"/>
                </a:lnTo>
                <a:lnTo>
                  <a:pt x="785813" y="252412"/>
                </a:lnTo>
                <a:lnTo>
                  <a:pt x="981075" y="457200"/>
                </a:lnTo>
                <a:lnTo>
                  <a:pt x="150819" y="1054095"/>
                </a:lnTo>
                <a:lnTo>
                  <a:pt x="150813" y="1054100"/>
                </a:lnTo>
                <a:lnTo>
                  <a:pt x="84138" y="1104900"/>
                </a:lnTo>
                <a:lnTo>
                  <a:pt x="84138" y="1101725"/>
                </a:lnTo>
                <a:lnTo>
                  <a:pt x="58738" y="723900"/>
                </a:lnTo>
                <a:lnTo>
                  <a:pt x="58737" y="723900"/>
                </a:lnTo>
                <a:lnTo>
                  <a:pt x="84138" y="1101725"/>
                </a:lnTo>
                <a:lnTo>
                  <a:pt x="80963" y="1104900"/>
                </a:lnTo>
                <a:close/>
              </a:path>
            </a:pathLst>
          </a:custGeom>
          <a:gradFill flip="none" rotWithShape="1">
            <a:gsLst>
              <a:gs pos="0">
                <a:schemeClr val="accent4">
                  <a:lumMod val="60000"/>
                  <a:lumOff val="40000"/>
                </a:schemeClr>
              </a:gs>
              <a:gs pos="100000">
                <a:schemeClr val="accent4">
                  <a:lumMod val="20000"/>
                  <a:lumOff val="80000"/>
                </a:schemeClr>
              </a:gs>
            </a:gsLst>
            <a:lin ang="2700000" scaled="1"/>
            <a:tileRect/>
          </a:gradFill>
          <a:ln>
            <a:noFill/>
          </a:ln>
          <a:effectLst>
            <a:outerShdw blurRad="190500" dir="18900000" sy="23000" kx="-1200000" algn="bl"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en-US"/>
          </a:p>
        </p:txBody>
      </p:sp>
      <p:sp>
        <p:nvSpPr>
          <p:cNvPr id="6" name="Freeform 5">
            <a:extLst>
              <a:ext uri="{FF2B5EF4-FFF2-40B4-BE49-F238E27FC236}">
                <a16:creationId xmlns="" xmlns:a16="http://schemas.microsoft.com/office/drawing/2014/main" id="{90F2E321-A3F0-3E4B-1F69-DB87F10358FE}"/>
              </a:ext>
            </a:extLst>
          </p:cNvPr>
          <p:cNvSpPr>
            <a:spLocks/>
          </p:cNvSpPr>
          <p:nvPr/>
        </p:nvSpPr>
        <p:spPr bwMode="auto">
          <a:xfrm>
            <a:off x="5597499" y="1985907"/>
            <a:ext cx="1664947" cy="1622274"/>
          </a:xfrm>
          <a:custGeom>
            <a:avLst/>
            <a:gdLst>
              <a:gd name="T0" fmla="*/ 784 w 784"/>
              <a:gd name="T1" fmla="*/ 179 h 712"/>
              <a:gd name="T2" fmla="*/ 730 w 784"/>
              <a:gd name="T3" fmla="*/ 40 h 712"/>
              <a:gd name="T4" fmla="*/ 707 w 784"/>
              <a:gd name="T5" fmla="*/ 83 h 712"/>
              <a:gd name="T6" fmla="*/ 426 w 784"/>
              <a:gd name="T7" fmla="*/ 16 h 712"/>
              <a:gd name="T8" fmla="*/ 378 w 784"/>
              <a:gd name="T9" fmla="*/ 29 h 712"/>
              <a:gd name="T10" fmla="*/ 261 w 784"/>
              <a:gd name="T11" fmla="*/ 114 h 712"/>
              <a:gd name="T12" fmla="*/ 227 w 784"/>
              <a:gd name="T13" fmla="*/ 175 h 712"/>
              <a:gd name="T14" fmla="*/ 193 w 784"/>
              <a:gd name="T15" fmla="*/ 249 h 712"/>
              <a:gd name="T16" fmla="*/ 0 w 784"/>
              <a:gd name="T17" fmla="*/ 664 h 712"/>
              <a:gd name="T18" fmla="*/ 102 w 784"/>
              <a:gd name="T19" fmla="*/ 712 h 712"/>
              <a:gd name="T20" fmla="*/ 203 w 784"/>
              <a:gd name="T21" fmla="*/ 495 h 712"/>
              <a:gd name="T22" fmla="*/ 303 w 784"/>
              <a:gd name="T23" fmla="*/ 279 h 712"/>
              <a:gd name="T24" fmla="*/ 330 w 784"/>
              <a:gd name="T25" fmla="*/ 221 h 712"/>
              <a:gd name="T26" fmla="*/ 359 w 784"/>
              <a:gd name="T27" fmla="*/ 167 h 712"/>
              <a:gd name="T28" fmla="*/ 417 w 784"/>
              <a:gd name="T29" fmla="*/ 130 h 712"/>
              <a:gd name="T30" fmla="*/ 657 w 784"/>
              <a:gd name="T31" fmla="*/ 179 h 712"/>
              <a:gd name="T32" fmla="*/ 637 w 784"/>
              <a:gd name="T33" fmla="*/ 218 h 712"/>
              <a:gd name="T34" fmla="*/ 784 w 784"/>
              <a:gd name="T35" fmla="*/ 179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712">
                <a:moveTo>
                  <a:pt x="784" y="179"/>
                </a:moveTo>
                <a:cubicBezTo>
                  <a:pt x="730" y="40"/>
                  <a:pt x="730" y="40"/>
                  <a:pt x="730" y="40"/>
                </a:cubicBezTo>
                <a:cubicBezTo>
                  <a:pt x="707" y="83"/>
                  <a:pt x="707" y="83"/>
                  <a:pt x="707" y="83"/>
                </a:cubicBezTo>
                <a:cubicBezTo>
                  <a:pt x="604" y="23"/>
                  <a:pt x="510" y="0"/>
                  <a:pt x="426" y="16"/>
                </a:cubicBezTo>
                <a:cubicBezTo>
                  <a:pt x="409" y="19"/>
                  <a:pt x="393" y="23"/>
                  <a:pt x="378" y="29"/>
                </a:cubicBezTo>
                <a:cubicBezTo>
                  <a:pt x="332" y="47"/>
                  <a:pt x="294" y="77"/>
                  <a:pt x="261" y="114"/>
                </a:cubicBezTo>
                <a:cubicBezTo>
                  <a:pt x="245" y="131"/>
                  <a:pt x="237" y="154"/>
                  <a:pt x="227" y="175"/>
                </a:cubicBezTo>
                <a:cubicBezTo>
                  <a:pt x="216" y="200"/>
                  <a:pt x="204" y="224"/>
                  <a:pt x="193" y="249"/>
                </a:cubicBezTo>
                <a:cubicBezTo>
                  <a:pt x="131" y="382"/>
                  <a:pt x="64" y="526"/>
                  <a:pt x="0" y="664"/>
                </a:cubicBezTo>
                <a:cubicBezTo>
                  <a:pt x="102" y="712"/>
                  <a:pt x="102" y="712"/>
                  <a:pt x="102" y="712"/>
                </a:cubicBezTo>
                <a:cubicBezTo>
                  <a:pt x="136" y="639"/>
                  <a:pt x="169" y="567"/>
                  <a:pt x="203" y="495"/>
                </a:cubicBezTo>
                <a:cubicBezTo>
                  <a:pt x="236" y="423"/>
                  <a:pt x="270" y="351"/>
                  <a:pt x="303" y="279"/>
                </a:cubicBezTo>
                <a:cubicBezTo>
                  <a:pt x="312" y="260"/>
                  <a:pt x="321" y="241"/>
                  <a:pt x="330" y="221"/>
                </a:cubicBezTo>
                <a:cubicBezTo>
                  <a:pt x="339" y="202"/>
                  <a:pt x="344" y="182"/>
                  <a:pt x="359" y="167"/>
                </a:cubicBezTo>
                <a:cubicBezTo>
                  <a:pt x="375" y="151"/>
                  <a:pt x="396" y="138"/>
                  <a:pt x="417" y="130"/>
                </a:cubicBezTo>
                <a:cubicBezTo>
                  <a:pt x="481" y="105"/>
                  <a:pt x="562" y="122"/>
                  <a:pt x="657" y="179"/>
                </a:cubicBezTo>
                <a:cubicBezTo>
                  <a:pt x="637" y="218"/>
                  <a:pt x="637" y="218"/>
                  <a:pt x="637" y="218"/>
                </a:cubicBezTo>
                <a:lnTo>
                  <a:pt x="784" y="179"/>
                </a:lnTo>
                <a:close/>
              </a:path>
            </a:pathLst>
          </a:custGeom>
          <a:solidFill>
            <a:schemeClr val="accent2"/>
          </a:solidFill>
          <a:ln>
            <a:noFill/>
          </a:ln>
          <a:effectLst>
            <a:outerShdw blurRad="25400" dist="38100" dir="5400000" algn="t"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7" name="Freeform 10">
            <a:extLst>
              <a:ext uri="{FF2B5EF4-FFF2-40B4-BE49-F238E27FC236}">
                <a16:creationId xmlns="" xmlns:a16="http://schemas.microsoft.com/office/drawing/2014/main" id="{EDD3F8FB-D1B7-BD7A-26A4-6ACEFABD5962}"/>
              </a:ext>
            </a:extLst>
          </p:cNvPr>
          <p:cNvSpPr>
            <a:spLocks/>
          </p:cNvSpPr>
          <p:nvPr/>
        </p:nvSpPr>
        <p:spPr bwMode="auto">
          <a:xfrm>
            <a:off x="4904473" y="5434520"/>
            <a:ext cx="329099" cy="326890"/>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3">
            <a:extLst>
              <a:ext uri="{FF2B5EF4-FFF2-40B4-BE49-F238E27FC236}">
                <a16:creationId xmlns="" xmlns:a16="http://schemas.microsoft.com/office/drawing/2014/main" id="{46FAE95B-AB89-CCAC-54C3-DA6051745A2C}"/>
              </a:ext>
            </a:extLst>
          </p:cNvPr>
          <p:cNvSpPr>
            <a:spLocks/>
          </p:cNvSpPr>
          <p:nvPr/>
        </p:nvSpPr>
        <p:spPr bwMode="auto">
          <a:xfrm>
            <a:off x="4990177" y="2777651"/>
            <a:ext cx="2149929" cy="2406233"/>
          </a:xfrm>
          <a:custGeom>
            <a:avLst/>
            <a:gdLst>
              <a:gd name="T0" fmla="*/ 948 w 948"/>
              <a:gd name="T1" fmla="*/ 178 h 1086"/>
              <a:gd name="T2" fmla="*/ 891 w 948"/>
              <a:gd name="T3" fmla="*/ 40 h 1086"/>
              <a:gd name="T4" fmla="*/ 869 w 948"/>
              <a:gd name="T5" fmla="*/ 83 h 1086"/>
              <a:gd name="T6" fmla="*/ 596 w 948"/>
              <a:gd name="T7" fmla="*/ 14 h 1086"/>
              <a:gd name="T8" fmla="*/ 547 w 948"/>
              <a:gd name="T9" fmla="*/ 27 h 1086"/>
              <a:gd name="T10" fmla="*/ 429 w 948"/>
              <a:gd name="T11" fmla="*/ 116 h 1086"/>
              <a:gd name="T12" fmla="*/ 371 w 948"/>
              <a:gd name="T13" fmla="*/ 231 h 1086"/>
              <a:gd name="T14" fmla="*/ 14 w 948"/>
              <a:gd name="T15" fmla="*/ 998 h 1086"/>
              <a:gd name="T16" fmla="*/ 40 w 948"/>
              <a:gd name="T17" fmla="*/ 1073 h 1086"/>
              <a:gd name="T18" fmla="*/ 116 w 948"/>
              <a:gd name="T19" fmla="*/ 1045 h 1086"/>
              <a:gd name="T20" fmla="*/ 139 w 948"/>
              <a:gd name="T21" fmla="*/ 995 h 1086"/>
              <a:gd name="T22" fmla="*/ 198 w 948"/>
              <a:gd name="T23" fmla="*/ 870 h 1086"/>
              <a:gd name="T24" fmla="*/ 289 w 948"/>
              <a:gd name="T25" fmla="*/ 672 h 1086"/>
              <a:gd name="T26" fmla="*/ 397 w 948"/>
              <a:gd name="T27" fmla="*/ 441 h 1086"/>
              <a:gd name="T28" fmla="*/ 513 w 948"/>
              <a:gd name="T29" fmla="*/ 197 h 1086"/>
              <a:gd name="T30" fmla="*/ 538 w 948"/>
              <a:gd name="T31" fmla="*/ 157 h 1086"/>
              <a:gd name="T32" fmla="*/ 587 w 948"/>
              <a:gd name="T33" fmla="*/ 128 h 1086"/>
              <a:gd name="T34" fmla="*/ 821 w 948"/>
              <a:gd name="T35" fmla="*/ 180 h 1086"/>
              <a:gd name="T36" fmla="*/ 801 w 948"/>
              <a:gd name="T37" fmla="*/ 220 h 1086"/>
              <a:gd name="T38" fmla="*/ 948 w 948"/>
              <a:gd name="T39" fmla="*/ 178 h 1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8" h="1086">
                <a:moveTo>
                  <a:pt x="948" y="178"/>
                </a:moveTo>
                <a:cubicBezTo>
                  <a:pt x="891" y="40"/>
                  <a:pt x="891" y="40"/>
                  <a:pt x="891" y="40"/>
                </a:cubicBezTo>
                <a:cubicBezTo>
                  <a:pt x="869" y="83"/>
                  <a:pt x="869" y="83"/>
                  <a:pt x="869" y="83"/>
                </a:cubicBezTo>
                <a:cubicBezTo>
                  <a:pt x="769" y="23"/>
                  <a:pt x="677" y="0"/>
                  <a:pt x="596" y="14"/>
                </a:cubicBezTo>
                <a:cubicBezTo>
                  <a:pt x="579" y="17"/>
                  <a:pt x="563" y="21"/>
                  <a:pt x="547" y="27"/>
                </a:cubicBezTo>
                <a:cubicBezTo>
                  <a:pt x="501" y="45"/>
                  <a:pt x="459" y="77"/>
                  <a:pt x="429" y="116"/>
                </a:cubicBezTo>
                <a:cubicBezTo>
                  <a:pt x="403" y="150"/>
                  <a:pt x="388" y="193"/>
                  <a:pt x="371" y="231"/>
                </a:cubicBezTo>
                <a:cubicBezTo>
                  <a:pt x="213" y="569"/>
                  <a:pt x="58" y="902"/>
                  <a:pt x="14" y="998"/>
                </a:cubicBezTo>
                <a:cubicBezTo>
                  <a:pt x="0" y="1026"/>
                  <a:pt x="13" y="1060"/>
                  <a:pt x="40" y="1073"/>
                </a:cubicBezTo>
                <a:cubicBezTo>
                  <a:pt x="69" y="1086"/>
                  <a:pt x="103" y="1074"/>
                  <a:pt x="116" y="1045"/>
                </a:cubicBezTo>
                <a:cubicBezTo>
                  <a:pt x="124" y="1029"/>
                  <a:pt x="131" y="1012"/>
                  <a:pt x="139" y="995"/>
                </a:cubicBezTo>
                <a:cubicBezTo>
                  <a:pt x="159" y="954"/>
                  <a:pt x="178" y="912"/>
                  <a:pt x="198" y="870"/>
                </a:cubicBezTo>
                <a:cubicBezTo>
                  <a:pt x="228" y="804"/>
                  <a:pt x="259" y="738"/>
                  <a:pt x="289" y="672"/>
                </a:cubicBezTo>
                <a:cubicBezTo>
                  <a:pt x="325" y="595"/>
                  <a:pt x="361" y="518"/>
                  <a:pt x="397" y="441"/>
                </a:cubicBezTo>
                <a:cubicBezTo>
                  <a:pt x="435" y="359"/>
                  <a:pt x="474" y="278"/>
                  <a:pt x="513" y="197"/>
                </a:cubicBezTo>
                <a:cubicBezTo>
                  <a:pt x="521" y="181"/>
                  <a:pt x="525" y="169"/>
                  <a:pt x="538" y="157"/>
                </a:cubicBezTo>
                <a:cubicBezTo>
                  <a:pt x="553" y="145"/>
                  <a:pt x="569" y="135"/>
                  <a:pt x="587" y="128"/>
                </a:cubicBezTo>
                <a:cubicBezTo>
                  <a:pt x="648" y="105"/>
                  <a:pt x="727" y="122"/>
                  <a:pt x="821" y="180"/>
                </a:cubicBezTo>
                <a:cubicBezTo>
                  <a:pt x="801" y="220"/>
                  <a:pt x="801" y="220"/>
                  <a:pt x="801" y="220"/>
                </a:cubicBezTo>
                <a:lnTo>
                  <a:pt x="948" y="178"/>
                </a:lnTo>
                <a:close/>
              </a:path>
            </a:pathLst>
          </a:custGeom>
          <a:solidFill>
            <a:schemeClr val="accent3"/>
          </a:solidFill>
          <a:ln>
            <a:noFill/>
          </a:ln>
          <a:effectLst>
            <a:outerShdw blurRad="25400" dist="38100" dir="10800000" algn="r"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0" name="Freeform 14">
            <a:extLst>
              <a:ext uri="{FF2B5EF4-FFF2-40B4-BE49-F238E27FC236}">
                <a16:creationId xmlns="" xmlns:a16="http://schemas.microsoft.com/office/drawing/2014/main" id="{AC818797-9335-0A5F-7CEA-EB55961C16C2}"/>
              </a:ext>
            </a:extLst>
          </p:cNvPr>
          <p:cNvSpPr>
            <a:spLocks/>
          </p:cNvSpPr>
          <p:nvPr/>
        </p:nvSpPr>
        <p:spPr bwMode="auto">
          <a:xfrm>
            <a:off x="5129122" y="1371186"/>
            <a:ext cx="922112" cy="3958720"/>
          </a:xfrm>
          <a:custGeom>
            <a:avLst/>
            <a:gdLst>
              <a:gd name="T0" fmla="*/ 545 w 568"/>
              <a:gd name="T1" fmla="*/ 357 h 1588"/>
              <a:gd name="T2" fmla="*/ 545 w 568"/>
              <a:gd name="T3" fmla="*/ 357 h 1588"/>
              <a:gd name="T4" fmla="*/ 199 w 568"/>
              <a:gd name="T5" fmla="*/ 47 h 1588"/>
              <a:gd name="T6" fmla="*/ 219 w 568"/>
              <a:gd name="T7" fmla="*/ 0 h 1588"/>
              <a:gd name="T8" fmla="*/ 63 w 568"/>
              <a:gd name="T9" fmla="*/ 57 h 1588"/>
              <a:gd name="T10" fmla="*/ 136 w 568"/>
              <a:gd name="T11" fmla="*/ 202 h 1588"/>
              <a:gd name="T12" fmla="*/ 154 w 568"/>
              <a:gd name="T13" fmla="*/ 158 h 1588"/>
              <a:gd name="T14" fmla="*/ 431 w 568"/>
              <a:gd name="T15" fmla="*/ 396 h 1588"/>
              <a:gd name="T16" fmla="*/ 440 w 568"/>
              <a:gd name="T17" fmla="*/ 554 h 1588"/>
              <a:gd name="T18" fmla="*/ 429 w 568"/>
              <a:gd name="T19" fmla="*/ 594 h 1588"/>
              <a:gd name="T20" fmla="*/ 414 w 568"/>
              <a:gd name="T21" fmla="*/ 630 h 1588"/>
              <a:gd name="T22" fmla="*/ 366 w 568"/>
              <a:gd name="T23" fmla="*/ 738 h 1588"/>
              <a:gd name="T24" fmla="*/ 317 w 568"/>
              <a:gd name="T25" fmla="*/ 846 h 1588"/>
              <a:gd name="T26" fmla="*/ 221 w 568"/>
              <a:gd name="T27" fmla="*/ 1053 h 1588"/>
              <a:gd name="T28" fmla="*/ 132 w 568"/>
              <a:gd name="T29" fmla="*/ 1243 h 1588"/>
              <a:gd name="T30" fmla="*/ 63 w 568"/>
              <a:gd name="T31" fmla="*/ 1392 h 1588"/>
              <a:gd name="T32" fmla="*/ 18 w 568"/>
              <a:gd name="T33" fmla="*/ 1490 h 1588"/>
              <a:gd name="T34" fmla="*/ 13 w 568"/>
              <a:gd name="T35" fmla="*/ 1499 h 1588"/>
              <a:gd name="T36" fmla="*/ 39 w 568"/>
              <a:gd name="T37" fmla="*/ 1574 h 1588"/>
              <a:gd name="T38" fmla="*/ 115 w 568"/>
              <a:gd name="T39" fmla="*/ 1547 h 1588"/>
              <a:gd name="T40" fmla="*/ 516 w 568"/>
              <a:gd name="T41" fmla="*/ 686 h 1588"/>
              <a:gd name="T42" fmla="*/ 532 w 568"/>
              <a:gd name="T43" fmla="*/ 650 h 1588"/>
              <a:gd name="T44" fmla="*/ 553 w 568"/>
              <a:gd name="T45" fmla="*/ 599 h 1588"/>
              <a:gd name="T46" fmla="*/ 562 w 568"/>
              <a:gd name="T47" fmla="*/ 551 h 1588"/>
              <a:gd name="T48" fmla="*/ 563 w 568"/>
              <a:gd name="T49" fmla="*/ 432 h 1588"/>
              <a:gd name="T50" fmla="*/ 545 w 568"/>
              <a:gd name="T51" fmla="*/ 357 h 1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8" h="1588">
                <a:moveTo>
                  <a:pt x="545" y="357"/>
                </a:moveTo>
                <a:cubicBezTo>
                  <a:pt x="545" y="357"/>
                  <a:pt x="545" y="357"/>
                  <a:pt x="545" y="357"/>
                </a:cubicBezTo>
                <a:cubicBezTo>
                  <a:pt x="498" y="225"/>
                  <a:pt x="382" y="121"/>
                  <a:pt x="199" y="47"/>
                </a:cubicBezTo>
                <a:cubicBezTo>
                  <a:pt x="219" y="0"/>
                  <a:pt x="219" y="0"/>
                  <a:pt x="219" y="0"/>
                </a:cubicBezTo>
                <a:cubicBezTo>
                  <a:pt x="63" y="57"/>
                  <a:pt x="63" y="57"/>
                  <a:pt x="63" y="57"/>
                </a:cubicBezTo>
                <a:cubicBezTo>
                  <a:pt x="136" y="202"/>
                  <a:pt x="136" y="202"/>
                  <a:pt x="136" y="202"/>
                </a:cubicBezTo>
                <a:cubicBezTo>
                  <a:pt x="154" y="158"/>
                  <a:pt x="154" y="158"/>
                  <a:pt x="154" y="158"/>
                </a:cubicBezTo>
                <a:cubicBezTo>
                  <a:pt x="303" y="218"/>
                  <a:pt x="396" y="298"/>
                  <a:pt x="431" y="396"/>
                </a:cubicBezTo>
                <a:cubicBezTo>
                  <a:pt x="449" y="446"/>
                  <a:pt x="450" y="501"/>
                  <a:pt x="440" y="554"/>
                </a:cubicBezTo>
                <a:cubicBezTo>
                  <a:pt x="437" y="567"/>
                  <a:pt x="434" y="581"/>
                  <a:pt x="429" y="594"/>
                </a:cubicBezTo>
                <a:cubicBezTo>
                  <a:pt x="428" y="597"/>
                  <a:pt x="415" y="630"/>
                  <a:pt x="414" y="630"/>
                </a:cubicBezTo>
                <a:cubicBezTo>
                  <a:pt x="416" y="630"/>
                  <a:pt x="370" y="729"/>
                  <a:pt x="366" y="738"/>
                </a:cubicBezTo>
                <a:cubicBezTo>
                  <a:pt x="350" y="774"/>
                  <a:pt x="334" y="810"/>
                  <a:pt x="317" y="846"/>
                </a:cubicBezTo>
                <a:cubicBezTo>
                  <a:pt x="286" y="915"/>
                  <a:pt x="253" y="984"/>
                  <a:pt x="221" y="1053"/>
                </a:cubicBezTo>
                <a:cubicBezTo>
                  <a:pt x="191" y="1117"/>
                  <a:pt x="161" y="1180"/>
                  <a:pt x="132" y="1243"/>
                </a:cubicBezTo>
                <a:cubicBezTo>
                  <a:pt x="109" y="1293"/>
                  <a:pt x="86" y="1342"/>
                  <a:pt x="63" y="1392"/>
                </a:cubicBezTo>
                <a:cubicBezTo>
                  <a:pt x="48" y="1425"/>
                  <a:pt x="33" y="1457"/>
                  <a:pt x="18" y="1490"/>
                </a:cubicBezTo>
                <a:cubicBezTo>
                  <a:pt x="16" y="1493"/>
                  <a:pt x="15" y="1496"/>
                  <a:pt x="13" y="1499"/>
                </a:cubicBezTo>
                <a:cubicBezTo>
                  <a:pt x="0" y="1528"/>
                  <a:pt x="12" y="1562"/>
                  <a:pt x="39" y="1574"/>
                </a:cubicBezTo>
                <a:cubicBezTo>
                  <a:pt x="68" y="1588"/>
                  <a:pt x="102" y="1575"/>
                  <a:pt x="115" y="1547"/>
                </a:cubicBezTo>
                <a:cubicBezTo>
                  <a:pt x="115" y="1547"/>
                  <a:pt x="317" y="1114"/>
                  <a:pt x="516" y="686"/>
                </a:cubicBezTo>
                <a:cubicBezTo>
                  <a:pt x="521" y="674"/>
                  <a:pt x="527" y="662"/>
                  <a:pt x="532" y="650"/>
                </a:cubicBezTo>
                <a:cubicBezTo>
                  <a:pt x="540" y="634"/>
                  <a:pt x="549" y="617"/>
                  <a:pt x="553" y="599"/>
                </a:cubicBezTo>
                <a:cubicBezTo>
                  <a:pt x="557" y="583"/>
                  <a:pt x="560" y="567"/>
                  <a:pt x="562" y="551"/>
                </a:cubicBezTo>
                <a:cubicBezTo>
                  <a:pt x="568" y="511"/>
                  <a:pt x="568" y="472"/>
                  <a:pt x="563" y="432"/>
                </a:cubicBezTo>
                <a:cubicBezTo>
                  <a:pt x="560" y="406"/>
                  <a:pt x="553" y="381"/>
                  <a:pt x="545" y="357"/>
                </a:cubicBezTo>
                <a:close/>
              </a:path>
            </a:pathLst>
          </a:custGeom>
          <a:solidFill>
            <a:schemeClr val="accent4"/>
          </a:solidFill>
          <a:ln>
            <a:noFill/>
          </a:ln>
          <a:effectLst>
            <a:outerShdw blurRad="25400" dist="38100" dir="10800000" algn="r"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 xmlns:a16="http://schemas.microsoft.com/office/drawing/2014/main" id="{EF00F7E9-E6FC-2E2D-9E07-201169214C50}"/>
              </a:ext>
            </a:extLst>
          </p:cNvPr>
          <p:cNvSpPr>
            <a:spLocks/>
          </p:cNvSpPr>
          <p:nvPr/>
        </p:nvSpPr>
        <p:spPr bwMode="auto">
          <a:xfrm>
            <a:off x="5234597" y="3722000"/>
            <a:ext cx="1514475" cy="1640722"/>
          </a:xfrm>
          <a:custGeom>
            <a:avLst/>
            <a:gdLst>
              <a:gd name="T0" fmla="*/ 779 w 779"/>
              <a:gd name="T1" fmla="*/ 169 h 800"/>
              <a:gd name="T2" fmla="*/ 722 w 779"/>
              <a:gd name="T3" fmla="*/ 31 h 800"/>
              <a:gd name="T4" fmla="*/ 703 w 779"/>
              <a:gd name="T5" fmla="*/ 69 h 800"/>
              <a:gd name="T6" fmla="*/ 462 w 779"/>
              <a:gd name="T7" fmla="*/ 15 h 800"/>
              <a:gd name="T8" fmla="*/ 418 w 779"/>
              <a:gd name="T9" fmla="*/ 27 h 800"/>
              <a:gd name="T10" fmla="*/ 288 w 779"/>
              <a:gd name="T11" fmla="*/ 132 h 800"/>
              <a:gd name="T12" fmla="*/ 225 w 779"/>
              <a:gd name="T13" fmla="*/ 256 h 800"/>
              <a:gd name="T14" fmla="*/ 13 w 779"/>
              <a:gd name="T15" fmla="*/ 712 h 800"/>
              <a:gd name="T16" fmla="*/ 39 w 779"/>
              <a:gd name="T17" fmla="*/ 787 h 800"/>
              <a:gd name="T18" fmla="*/ 115 w 779"/>
              <a:gd name="T19" fmla="*/ 760 h 800"/>
              <a:gd name="T20" fmla="*/ 163 w 779"/>
              <a:gd name="T21" fmla="*/ 656 h 800"/>
              <a:gd name="T22" fmla="*/ 292 w 779"/>
              <a:gd name="T23" fmla="*/ 380 h 800"/>
              <a:gd name="T24" fmla="*/ 347 w 779"/>
              <a:gd name="T25" fmla="*/ 262 h 800"/>
              <a:gd name="T26" fmla="*/ 405 w 779"/>
              <a:gd name="T27" fmla="*/ 161 h 800"/>
              <a:gd name="T28" fmla="*/ 458 w 779"/>
              <a:gd name="T29" fmla="*/ 128 h 800"/>
              <a:gd name="T30" fmla="*/ 654 w 779"/>
              <a:gd name="T31" fmla="*/ 166 h 800"/>
              <a:gd name="T32" fmla="*/ 659 w 779"/>
              <a:gd name="T33" fmla="*/ 158 h 800"/>
              <a:gd name="T34" fmla="*/ 632 w 779"/>
              <a:gd name="T35" fmla="*/ 211 h 800"/>
              <a:gd name="T36" fmla="*/ 779 w 779"/>
              <a:gd name="T37" fmla="*/ 169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800">
                <a:moveTo>
                  <a:pt x="779" y="169"/>
                </a:moveTo>
                <a:cubicBezTo>
                  <a:pt x="722" y="31"/>
                  <a:pt x="722" y="31"/>
                  <a:pt x="722" y="31"/>
                </a:cubicBezTo>
                <a:cubicBezTo>
                  <a:pt x="703" y="69"/>
                  <a:pt x="703" y="69"/>
                  <a:pt x="703" y="69"/>
                </a:cubicBezTo>
                <a:cubicBezTo>
                  <a:pt x="616" y="19"/>
                  <a:pt x="535" y="0"/>
                  <a:pt x="462" y="15"/>
                </a:cubicBezTo>
                <a:cubicBezTo>
                  <a:pt x="447" y="18"/>
                  <a:pt x="432" y="22"/>
                  <a:pt x="418" y="27"/>
                </a:cubicBezTo>
                <a:cubicBezTo>
                  <a:pt x="365" y="48"/>
                  <a:pt x="323" y="87"/>
                  <a:pt x="288" y="132"/>
                </a:cubicBezTo>
                <a:cubicBezTo>
                  <a:pt x="260" y="168"/>
                  <a:pt x="244" y="215"/>
                  <a:pt x="225" y="256"/>
                </a:cubicBezTo>
                <a:cubicBezTo>
                  <a:pt x="126" y="470"/>
                  <a:pt x="44" y="646"/>
                  <a:pt x="13" y="712"/>
                </a:cubicBezTo>
                <a:cubicBezTo>
                  <a:pt x="0" y="740"/>
                  <a:pt x="12" y="774"/>
                  <a:pt x="39" y="787"/>
                </a:cubicBezTo>
                <a:cubicBezTo>
                  <a:pt x="68" y="800"/>
                  <a:pt x="102" y="788"/>
                  <a:pt x="115" y="760"/>
                </a:cubicBezTo>
                <a:cubicBezTo>
                  <a:pt x="131" y="725"/>
                  <a:pt x="147" y="690"/>
                  <a:pt x="163" y="656"/>
                </a:cubicBezTo>
                <a:cubicBezTo>
                  <a:pt x="206" y="564"/>
                  <a:pt x="249" y="472"/>
                  <a:pt x="292" y="380"/>
                </a:cubicBezTo>
                <a:cubicBezTo>
                  <a:pt x="310" y="341"/>
                  <a:pt x="329" y="301"/>
                  <a:pt x="347" y="262"/>
                </a:cubicBezTo>
                <a:cubicBezTo>
                  <a:pt x="364" y="226"/>
                  <a:pt x="376" y="188"/>
                  <a:pt x="405" y="161"/>
                </a:cubicBezTo>
                <a:cubicBezTo>
                  <a:pt x="420" y="147"/>
                  <a:pt x="439" y="135"/>
                  <a:pt x="458" y="128"/>
                </a:cubicBezTo>
                <a:cubicBezTo>
                  <a:pt x="512" y="107"/>
                  <a:pt x="578" y="120"/>
                  <a:pt x="654" y="166"/>
                </a:cubicBezTo>
                <a:cubicBezTo>
                  <a:pt x="659" y="158"/>
                  <a:pt x="659" y="158"/>
                  <a:pt x="659" y="158"/>
                </a:cubicBezTo>
                <a:cubicBezTo>
                  <a:pt x="632" y="211"/>
                  <a:pt x="632" y="211"/>
                  <a:pt x="632" y="211"/>
                </a:cubicBezTo>
                <a:lnTo>
                  <a:pt x="779" y="169"/>
                </a:lnTo>
                <a:close/>
              </a:path>
            </a:pathLst>
          </a:custGeom>
          <a:solidFill>
            <a:schemeClr val="accent5"/>
          </a:solidFill>
          <a:ln>
            <a:noFill/>
          </a:ln>
          <a:effectLst>
            <a:outerShdw blurRad="25400" dist="38100" dir="13500000" algn="br" rotWithShape="0">
              <a:prstClr val="black">
                <a:alpha val="15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5">
            <a:extLst>
              <a:ext uri="{FF2B5EF4-FFF2-40B4-BE49-F238E27FC236}">
                <a16:creationId xmlns="" xmlns:a16="http://schemas.microsoft.com/office/drawing/2014/main" id="{3491C720-CA26-BB47-044A-316E85D94516}"/>
              </a:ext>
            </a:extLst>
          </p:cNvPr>
          <p:cNvSpPr>
            <a:spLocks/>
          </p:cNvSpPr>
          <p:nvPr/>
        </p:nvSpPr>
        <p:spPr bwMode="auto">
          <a:xfrm>
            <a:off x="4919309" y="2512249"/>
            <a:ext cx="738830" cy="2752026"/>
          </a:xfrm>
          <a:custGeom>
            <a:avLst/>
            <a:gdLst>
              <a:gd name="T0" fmla="*/ 423 w 436"/>
              <a:gd name="T1" fmla="*/ 238 h 1104"/>
              <a:gd name="T2" fmla="*/ 401 w 436"/>
              <a:gd name="T3" fmla="*/ 182 h 1104"/>
              <a:gd name="T4" fmla="*/ 227 w 436"/>
              <a:gd name="T5" fmla="*/ 35 h 1104"/>
              <a:gd name="T6" fmla="*/ 243 w 436"/>
              <a:gd name="T7" fmla="*/ 0 h 1104"/>
              <a:gd name="T8" fmla="*/ 112 w 436"/>
              <a:gd name="T9" fmla="*/ 43 h 1104"/>
              <a:gd name="T10" fmla="*/ 168 w 436"/>
              <a:gd name="T11" fmla="*/ 166 h 1104"/>
              <a:gd name="T12" fmla="*/ 194 w 436"/>
              <a:gd name="T13" fmla="*/ 109 h 1104"/>
              <a:gd name="T14" fmla="*/ 181 w 436"/>
              <a:gd name="T15" fmla="*/ 137 h 1104"/>
              <a:gd name="T16" fmla="*/ 315 w 436"/>
              <a:gd name="T17" fmla="*/ 268 h 1104"/>
              <a:gd name="T18" fmla="*/ 284 w 436"/>
              <a:gd name="T19" fmla="*/ 440 h 1104"/>
              <a:gd name="T20" fmla="*/ 194 w 436"/>
              <a:gd name="T21" fmla="*/ 626 h 1104"/>
              <a:gd name="T22" fmla="*/ 118 w 436"/>
              <a:gd name="T23" fmla="*/ 790 h 1104"/>
              <a:gd name="T24" fmla="*/ 58 w 436"/>
              <a:gd name="T25" fmla="*/ 921 h 1104"/>
              <a:gd name="T26" fmla="*/ 13 w 436"/>
              <a:gd name="T27" fmla="*/ 1015 h 1104"/>
              <a:gd name="T28" fmla="*/ 40 w 436"/>
              <a:gd name="T29" fmla="*/ 1090 h 1104"/>
              <a:gd name="T30" fmla="*/ 116 w 436"/>
              <a:gd name="T31" fmla="*/ 1063 h 1104"/>
              <a:gd name="T32" fmla="*/ 359 w 436"/>
              <a:gd name="T33" fmla="*/ 540 h 1104"/>
              <a:gd name="T34" fmla="*/ 392 w 436"/>
              <a:gd name="T35" fmla="*/ 469 h 1104"/>
              <a:gd name="T36" fmla="*/ 430 w 436"/>
              <a:gd name="T37" fmla="*/ 361 h 1104"/>
              <a:gd name="T38" fmla="*/ 423 w 436"/>
              <a:gd name="T39" fmla="*/ 238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1104">
                <a:moveTo>
                  <a:pt x="423" y="238"/>
                </a:moveTo>
                <a:cubicBezTo>
                  <a:pt x="418" y="218"/>
                  <a:pt x="411" y="200"/>
                  <a:pt x="401" y="182"/>
                </a:cubicBezTo>
                <a:cubicBezTo>
                  <a:pt x="368" y="121"/>
                  <a:pt x="309" y="71"/>
                  <a:pt x="227" y="35"/>
                </a:cubicBezTo>
                <a:cubicBezTo>
                  <a:pt x="243" y="0"/>
                  <a:pt x="243" y="0"/>
                  <a:pt x="243" y="0"/>
                </a:cubicBezTo>
                <a:cubicBezTo>
                  <a:pt x="112" y="43"/>
                  <a:pt x="112" y="43"/>
                  <a:pt x="112" y="43"/>
                </a:cubicBezTo>
                <a:cubicBezTo>
                  <a:pt x="168" y="166"/>
                  <a:pt x="168" y="166"/>
                  <a:pt x="168" y="166"/>
                </a:cubicBezTo>
                <a:cubicBezTo>
                  <a:pt x="194" y="109"/>
                  <a:pt x="194" y="109"/>
                  <a:pt x="194" y="109"/>
                </a:cubicBezTo>
                <a:cubicBezTo>
                  <a:pt x="181" y="137"/>
                  <a:pt x="181" y="137"/>
                  <a:pt x="181" y="137"/>
                </a:cubicBezTo>
                <a:cubicBezTo>
                  <a:pt x="255" y="170"/>
                  <a:pt x="300" y="214"/>
                  <a:pt x="315" y="268"/>
                </a:cubicBezTo>
                <a:cubicBezTo>
                  <a:pt x="332" y="326"/>
                  <a:pt x="310" y="388"/>
                  <a:pt x="284" y="440"/>
                </a:cubicBezTo>
                <a:cubicBezTo>
                  <a:pt x="254" y="502"/>
                  <a:pt x="221" y="562"/>
                  <a:pt x="194" y="626"/>
                </a:cubicBezTo>
                <a:cubicBezTo>
                  <a:pt x="171" y="681"/>
                  <a:pt x="144" y="735"/>
                  <a:pt x="118" y="790"/>
                </a:cubicBezTo>
                <a:cubicBezTo>
                  <a:pt x="97" y="833"/>
                  <a:pt x="79" y="877"/>
                  <a:pt x="58" y="921"/>
                </a:cubicBezTo>
                <a:cubicBezTo>
                  <a:pt x="43" y="952"/>
                  <a:pt x="28" y="984"/>
                  <a:pt x="13" y="1015"/>
                </a:cubicBezTo>
                <a:cubicBezTo>
                  <a:pt x="0" y="1044"/>
                  <a:pt x="13" y="1078"/>
                  <a:pt x="40" y="1090"/>
                </a:cubicBezTo>
                <a:cubicBezTo>
                  <a:pt x="68" y="1104"/>
                  <a:pt x="102" y="1091"/>
                  <a:pt x="116" y="1063"/>
                </a:cubicBezTo>
                <a:cubicBezTo>
                  <a:pt x="116" y="1063"/>
                  <a:pt x="223" y="832"/>
                  <a:pt x="359" y="540"/>
                </a:cubicBezTo>
                <a:cubicBezTo>
                  <a:pt x="370" y="516"/>
                  <a:pt x="381" y="493"/>
                  <a:pt x="392" y="469"/>
                </a:cubicBezTo>
                <a:cubicBezTo>
                  <a:pt x="409" y="433"/>
                  <a:pt x="425" y="401"/>
                  <a:pt x="430" y="361"/>
                </a:cubicBezTo>
                <a:cubicBezTo>
                  <a:pt x="436" y="320"/>
                  <a:pt x="435" y="278"/>
                  <a:pt x="423" y="238"/>
                </a:cubicBezTo>
                <a:close/>
              </a:path>
            </a:pathLst>
          </a:custGeom>
          <a:solidFill>
            <a:schemeClr val="accent1"/>
          </a:solidFill>
          <a:ln>
            <a:noFill/>
          </a:ln>
          <a:effectLst>
            <a:outerShdw blurRad="50800" dist="38100" algn="l" rotWithShape="0">
              <a:prstClr val="black">
                <a:alpha val="15000"/>
              </a:prstClr>
            </a:outerShdw>
          </a:effectLst>
        </p:spPr>
        <p:txBody>
          <a:bodyPr vert="horz" wrap="square" lIns="91440" tIns="45720" rIns="91440" bIns="45720" numCol="1" anchor="t" anchorCtr="0" compatLnSpc="1">
            <a:prstTxWarp prst="textNoShape">
              <a:avLst/>
            </a:prstTxWarp>
          </a:bodyPr>
          <a:lstStyle/>
          <a:p>
            <a:r>
              <a:rPr lang="en-GB" dirty="0"/>
              <a:t> </a:t>
            </a:r>
            <a:endParaRPr lang="en-US" dirty="0"/>
          </a:p>
        </p:txBody>
      </p:sp>
      <p:sp>
        <p:nvSpPr>
          <p:cNvPr id="51" name="TextBox 50">
            <a:extLst>
              <a:ext uri="{FF2B5EF4-FFF2-40B4-BE49-F238E27FC236}">
                <a16:creationId xmlns="" xmlns:a16="http://schemas.microsoft.com/office/drawing/2014/main" id="{23C2ABAD-EE59-4B11-9373-4EE713709140}"/>
              </a:ext>
            </a:extLst>
          </p:cNvPr>
          <p:cNvSpPr txBox="1"/>
          <p:nvPr/>
        </p:nvSpPr>
        <p:spPr>
          <a:xfrm>
            <a:off x="900156" y="1430765"/>
            <a:ext cx="4333118" cy="1692771"/>
          </a:xfrm>
          <a:prstGeom prst="rect">
            <a:avLst/>
          </a:prstGeom>
          <a:noFill/>
        </p:spPr>
        <p:txBody>
          <a:bodyPr wrap="square" rtlCol="0">
            <a:spAutoFit/>
          </a:bodyPr>
          <a:lstStyle/>
          <a:p>
            <a:r>
              <a:rPr lang="kk-KZ" sz="1300" b="1" dirty="0" smtClean="0">
                <a:latin typeface="Times New Roman" panose="02020603050405020304" pitchFamily="18" charset="0"/>
                <a:cs typeface="Times New Roman" panose="02020603050405020304" pitchFamily="18" charset="0"/>
              </a:rPr>
              <a:t>Құндылық</a:t>
            </a:r>
            <a:r>
              <a:rPr lang="kk-KZ" sz="1300" b="1" dirty="0">
                <a:latin typeface="Times New Roman" panose="02020603050405020304" pitchFamily="18" charset="0"/>
                <a:cs typeface="Times New Roman" panose="02020603050405020304" pitchFamily="18" charset="0"/>
              </a:rPr>
              <a:t>: тәуелсіздік және отаншылдық  </a:t>
            </a:r>
            <a:endParaRPr lang="ru-RU" sz="1300" b="1" dirty="0">
              <a:latin typeface="Times New Roman" panose="02020603050405020304" pitchFamily="18" charset="0"/>
              <a:cs typeface="Times New Roman" panose="02020603050405020304" pitchFamily="18" charset="0"/>
            </a:endParaRPr>
          </a:p>
          <a:p>
            <a:r>
              <a:rPr lang="kk-KZ" sz="1300" b="1" dirty="0">
                <a:latin typeface="Times New Roman" panose="02020603050405020304" pitchFamily="18" charset="0"/>
                <a:cs typeface="Times New Roman" panose="02020603050405020304" pitchFamily="18" charset="0"/>
              </a:rPr>
              <a:t>Құзыреттілік: ұлттық мүддені дамыту</a:t>
            </a:r>
            <a:endParaRPr lang="ru-RU" sz="1300" b="1" dirty="0">
              <a:latin typeface="Times New Roman" panose="02020603050405020304" pitchFamily="18" charset="0"/>
              <a:cs typeface="Times New Roman" panose="02020603050405020304" pitchFamily="18" charset="0"/>
            </a:endParaRPr>
          </a:p>
          <a:p>
            <a:r>
              <a:rPr lang="kk-KZ" sz="1300" dirty="0">
                <a:latin typeface="Times New Roman" panose="02020603050405020304" pitchFamily="18" charset="0"/>
                <a:cs typeface="Times New Roman" panose="02020603050405020304" pitchFamily="18" charset="0"/>
              </a:rPr>
              <a:t>Отан, ел, туған өлке туралы қарапайым түсініктері;</a:t>
            </a:r>
            <a:endParaRPr lang="ru-RU" sz="1300" dirty="0">
              <a:latin typeface="Times New Roman" panose="02020603050405020304" pitchFamily="18" charset="0"/>
              <a:cs typeface="Times New Roman" panose="02020603050405020304" pitchFamily="18" charset="0"/>
            </a:endParaRPr>
          </a:p>
          <a:p>
            <a:r>
              <a:rPr lang="kk-KZ" sz="1300" dirty="0">
                <a:latin typeface="Times New Roman" panose="02020603050405020304" pitchFamily="18" charset="0"/>
                <a:cs typeface="Times New Roman" panose="02020603050405020304" pitchFamily="18" charset="0"/>
              </a:rPr>
              <a:t>Қазақстанның мемлекеттік рәміздері туралы білімдері;</a:t>
            </a:r>
            <a:endParaRPr lang="ru-RU" sz="1300" dirty="0">
              <a:latin typeface="Times New Roman" panose="02020603050405020304" pitchFamily="18" charset="0"/>
              <a:cs typeface="Times New Roman" panose="02020603050405020304" pitchFamily="18" charset="0"/>
            </a:endParaRPr>
          </a:p>
          <a:p>
            <a:r>
              <a:rPr lang="kk-KZ" sz="1300" dirty="0">
                <a:latin typeface="Times New Roman" panose="02020603050405020304" pitchFamily="18" charset="0"/>
                <a:cs typeface="Times New Roman" panose="02020603050405020304" pitchFamily="18" charset="0"/>
              </a:rPr>
              <a:t>мемлекеттік тілді үйренуге ұмтылу;</a:t>
            </a:r>
            <a:endParaRPr lang="ru-RU" sz="1300" dirty="0">
              <a:latin typeface="Times New Roman" panose="02020603050405020304" pitchFamily="18" charset="0"/>
              <a:cs typeface="Times New Roman" panose="02020603050405020304" pitchFamily="18" charset="0"/>
            </a:endParaRPr>
          </a:p>
          <a:p>
            <a:r>
              <a:rPr lang="kk-KZ" sz="1300" dirty="0">
                <a:latin typeface="Times New Roman" panose="02020603050405020304" pitchFamily="18" charset="0"/>
                <a:cs typeface="Times New Roman" panose="02020603050405020304" pitchFamily="18" charset="0"/>
              </a:rPr>
              <a:t>ұлттық мерекелер, ойындар, дәстүрлер туралы білімдері;</a:t>
            </a:r>
            <a:endParaRPr lang="ru-RU" sz="1300" dirty="0">
              <a:latin typeface="Times New Roman" panose="02020603050405020304" pitchFamily="18" charset="0"/>
              <a:cs typeface="Times New Roman" panose="02020603050405020304" pitchFamily="18" charset="0"/>
            </a:endParaRPr>
          </a:p>
          <a:p>
            <a:r>
              <a:rPr lang="kk-KZ" sz="1300" dirty="0">
                <a:latin typeface="Times New Roman" panose="02020603050405020304" pitchFamily="18" charset="0"/>
                <a:cs typeface="Times New Roman" panose="02020603050405020304" pitchFamily="18" charset="0"/>
              </a:rPr>
              <a:t>туған өлкенің табиғатына қамқорлықпен қарау бойынша біліктері мен дағдылары бар</a:t>
            </a:r>
            <a:r>
              <a:rPr lang="kk-KZ" sz="1300" dirty="0" smtClean="0">
                <a:latin typeface="Times New Roman" panose="02020603050405020304" pitchFamily="18" charset="0"/>
                <a:cs typeface="Times New Roman" panose="02020603050405020304" pitchFamily="18" charset="0"/>
              </a:rPr>
              <a:t>.</a:t>
            </a:r>
            <a:endParaRPr lang="ru-RU" sz="1300" dirty="0">
              <a:latin typeface="Times New Roman" panose="02020603050405020304" pitchFamily="18" charset="0"/>
              <a:cs typeface="Times New Roman" panose="02020603050405020304" pitchFamily="18" charset="0"/>
            </a:endParaRPr>
          </a:p>
        </p:txBody>
      </p:sp>
      <p:sp>
        <p:nvSpPr>
          <p:cNvPr id="52" name="Freeform 5">
            <a:extLst>
              <a:ext uri="{FF2B5EF4-FFF2-40B4-BE49-F238E27FC236}">
                <a16:creationId xmlns="" xmlns:a16="http://schemas.microsoft.com/office/drawing/2014/main" id="{08C25CBE-C4A8-4E45-9BCE-97F81B322F57}"/>
              </a:ext>
            </a:extLst>
          </p:cNvPr>
          <p:cNvSpPr>
            <a:spLocks noEditPoints="1"/>
          </p:cNvSpPr>
          <p:nvPr/>
        </p:nvSpPr>
        <p:spPr bwMode="auto">
          <a:xfrm>
            <a:off x="465875" y="2131357"/>
            <a:ext cx="214313" cy="214312"/>
          </a:xfrm>
          <a:custGeom>
            <a:avLst/>
            <a:gdLst>
              <a:gd name="T0" fmla="*/ 30 w 60"/>
              <a:gd name="T1" fmla="*/ 0 h 60"/>
              <a:gd name="T2" fmla="*/ 60 w 60"/>
              <a:gd name="T3" fmla="*/ 30 h 60"/>
              <a:gd name="T4" fmla="*/ 30 w 60"/>
              <a:gd name="T5" fmla="*/ 60 h 60"/>
              <a:gd name="T6" fmla="*/ 0 w 60"/>
              <a:gd name="T7" fmla="*/ 30 h 60"/>
              <a:gd name="T8" fmla="*/ 30 w 60"/>
              <a:gd name="T9" fmla="*/ 0 h 60"/>
              <a:gd name="T10" fmla="*/ 35 w 60"/>
              <a:gd name="T11" fmla="*/ 33 h 60"/>
              <a:gd name="T12" fmla="*/ 34 w 60"/>
              <a:gd name="T13" fmla="*/ 34 h 60"/>
              <a:gd name="T14" fmla="*/ 28 w 60"/>
              <a:gd name="T15" fmla="*/ 40 h 60"/>
              <a:gd name="T16" fmla="*/ 28 w 60"/>
              <a:gd name="T17" fmla="*/ 44 h 60"/>
              <a:gd name="T18" fmla="*/ 32 w 60"/>
              <a:gd name="T19" fmla="*/ 44 h 60"/>
              <a:gd name="T20" fmla="*/ 44 w 60"/>
              <a:gd name="T21" fmla="*/ 32 h 60"/>
              <a:gd name="T22" fmla="*/ 44 w 60"/>
              <a:gd name="T23" fmla="*/ 28 h 60"/>
              <a:gd name="T24" fmla="*/ 32 w 60"/>
              <a:gd name="T25" fmla="*/ 16 h 60"/>
              <a:gd name="T26" fmla="*/ 30 w 60"/>
              <a:gd name="T27" fmla="*/ 15 h 60"/>
              <a:gd name="T28" fmla="*/ 27 w 60"/>
              <a:gd name="T29" fmla="*/ 17 h 60"/>
              <a:gd name="T30" fmla="*/ 28 w 60"/>
              <a:gd name="T31" fmla="*/ 20 h 60"/>
              <a:gd name="T32" fmla="*/ 34 w 60"/>
              <a:gd name="T33" fmla="*/ 27 h 60"/>
              <a:gd name="T34" fmla="*/ 35 w 60"/>
              <a:gd name="T35" fmla="*/ 27 h 60"/>
              <a:gd name="T36" fmla="*/ 34 w 60"/>
              <a:gd name="T37" fmla="*/ 27 h 60"/>
              <a:gd name="T38" fmla="*/ 19 w 60"/>
              <a:gd name="T39" fmla="*/ 27 h 60"/>
              <a:gd name="T40" fmla="*/ 18 w 60"/>
              <a:gd name="T41" fmla="*/ 27 h 60"/>
              <a:gd name="T42" fmla="*/ 15 w 60"/>
              <a:gd name="T43" fmla="*/ 31 h 60"/>
              <a:gd name="T44" fmla="*/ 18 w 60"/>
              <a:gd name="T45" fmla="*/ 33 h 60"/>
              <a:gd name="T46" fmla="*/ 34 w 60"/>
              <a:gd name="T47" fmla="*/ 33 h 60"/>
              <a:gd name="T48" fmla="*/ 35 w 60"/>
              <a:gd name="T49"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60">
                <a:moveTo>
                  <a:pt x="30" y="0"/>
                </a:moveTo>
                <a:cubicBezTo>
                  <a:pt x="47" y="0"/>
                  <a:pt x="60" y="14"/>
                  <a:pt x="60" y="30"/>
                </a:cubicBezTo>
                <a:cubicBezTo>
                  <a:pt x="60" y="47"/>
                  <a:pt x="47" y="60"/>
                  <a:pt x="30" y="60"/>
                </a:cubicBezTo>
                <a:cubicBezTo>
                  <a:pt x="14" y="60"/>
                  <a:pt x="0" y="47"/>
                  <a:pt x="0" y="30"/>
                </a:cubicBezTo>
                <a:cubicBezTo>
                  <a:pt x="0" y="14"/>
                  <a:pt x="14" y="0"/>
                  <a:pt x="30" y="0"/>
                </a:cubicBezTo>
                <a:close/>
                <a:moveTo>
                  <a:pt x="35" y="33"/>
                </a:moveTo>
                <a:cubicBezTo>
                  <a:pt x="35" y="33"/>
                  <a:pt x="34" y="34"/>
                  <a:pt x="34" y="34"/>
                </a:cubicBezTo>
                <a:cubicBezTo>
                  <a:pt x="32" y="36"/>
                  <a:pt x="30" y="38"/>
                  <a:pt x="28" y="40"/>
                </a:cubicBezTo>
                <a:cubicBezTo>
                  <a:pt x="27" y="41"/>
                  <a:pt x="27" y="43"/>
                  <a:pt x="28" y="44"/>
                </a:cubicBezTo>
                <a:cubicBezTo>
                  <a:pt x="29" y="45"/>
                  <a:pt x="31" y="45"/>
                  <a:pt x="32" y="44"/>
                </a:cubicBezTo>
                <a:cubicBezTo>
                  <a:pt x="36" y="40"/>
                  <a:pt x="40" y="36"/>
                  <a:pt x="44" y="32"/>
                </a:cubicBezTo>
                <a:cubicBezTo>
                  <a:pt x="45" y="31"/>
                  <a:pt x="45" y="29"/>
                  <a:pt x="44" y="28"/>
                </a:cubicBezTo>
                <a:cubicBezTo>
                  <a:pt x="40" y="24"/>
                  <a:pt x="36" y="20"/>
                  <a:pt x="32" y="16"/>
                </a:cubicBezTo>
                <a:cubicBezTo>
                  <a:pt x="32" y="15"/>
                  <a:pt x="31" y="15"/>
                  <a:pt x="30" y="15"/>
                </a:cubicBezTo>
                <a:cubicBezTo>
                  <a:pt x="29" y="15"/>
                  <a:pt x="28" y="16"/>
                  <a:pt x="27" y="17"/>
                </a:cubicBezTo>
                <a:cubicBezTo>
                  <a:pt x="27" y="18"/>
                  <a:pt x="27" y="19"/>
                  <a:pt x="28" y="20"/>
                </a:cubicBezTo>
                <a:cubicBezTo>
                  <a:pt x="30" y="22"/>
                  <a:pt x="32" y="24"/>
                  <a:pt x="34" y="27"/>
                </a:cubicBezTo>
                <a:cubicBezTo>
                  <a:pt x="34" y="27"/>
                  <a:pt x="35" y="27"/>
                  <a:pt x="35" y="27"/>
                </a:cubicBezTo>
                <a:cubicBezTo>
                  <a:pt x="34" y="27"/>
                  <a:pt x="34" y="27"/>
                  <a:pt x="34" y="27"/>
                </a:cubicBezTo>
                <a:cubicBezTo>
                  <a:pt x="29" y="27"/>
                  <a:pt x="24" y="27"/>
                  <a:pt x="19" y="27"/>
                </a:cubicBezTo>
                <a:cubicBezTo>
                  <a:pt x="18" y="27"/>
                  <a:pt x="18" y="27"/>
                  <a:pt x="18" y="27"/>
                </a:cubicBezTo>
                <a:cubicBezTo>
                  <a:pt x="16" y="27"/>
                  <a:pt x="15" y="29"/>
                  <a:pt x="15" y="31"/>
                </a:cubicBezTo>
                <a:cubicBezTo>
                  <a:pt x="15" y="32"/>
                  <a:pt x="17" y="33"/>
                  <a:pt x="18" y="33"/>
                </a:cubicBezTo>
                <a:cubicBezTo>
                  <a:pt x="24" y="33"/>
                  <a:pt x="29" y="33"/>
                  <a:pt x="34" y="33"/>
                </a:cubicBezTo>
                <a:cubicBezTo>
                  <a:pt x="34" y="33"/>
                  <a:pt x="34" y="33"/>
                  <a:pt x="35" y="3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5">
            <a:extLst>
              <a:ext uri="{FF2B5EF4-FFF2-40B4-BE49-F238E27FC236}">
                <a16:creationId xmlns="" xmlns:a16="http://schemas.microsoft.com/office/drawing/2014/main" id="{A557D98E-1CCB-4D49-956E-B92927261A42}"/>
              </a:ext>
            </a:extLst>
          </p:cNvPr>
          <p:cNvSpPr>
            <a:spLocks noEditPoints="1"/>
          </p:cNvSpPr>
          <p:nvPr/>
        </p:nvSpPr>
        <p:spPr bwMode="auto">
          <a:xfrm>
            <a:off x="292422" y="4214356"/>
            <a:ext cx="214313" cy="214312"/>
          </a:xfrm>
          <a:custGeom>
            <a:avLst/>
            <a:gdLst>
              <a:gd name="T0" fmla="*/ 30 w 60"/>
              <a:gd name="T1" fmla="*/ 0 h 60"/>
              <a:gd name="T2" fmla="*/ 60 w 60"/>
              <a:gd name="T3" fmla="*/ 30 h 60"/>
              <a:gd name="T4" fmla="*/ 30 w 60"/>
              <a:gd name="T5" fmla="*/ 60 h 60"/>
              <a:gd name="T6" fmla="*/ 0 w 60"/>
              <a:gd name="T7" fmla="*/ 30 h 60"/>
              <a:gd name="T8" fmla="*/ 30 w 60"/>
              <a:gd name="T9" fmla="*/ 0 h 60"/>
              <a:gd name="T10" fmla="*/ 35 w 60"/>
              <a:gd name="T11" fmla="*/ 33 h 60"/>
              <a:gd name="T12" fmla="*/ 34 w 60"/>
              <a:gd name="T13" fmla="*/ 34 h 60"/>
              <a:gd name="T14" fmla="*/ 28 w 60"/>
              <a:gd name="T15" fmla="*/ 40 h 60"/>
              <a:gd name="T16" fmla="*/ 28 w 60"/>
              <a:gd name="T17" fmla="*/ 44 h 60"/>
              <a:gd name="T18" fmla="*/ 32 w 60"/>
              <a:gd name="T19" fmla="*/ 44 h 60"/>
              <a:gd name="T20" fmla="*/ 44 w 60"/>
              <a:gd name="T21" fmla="*/ 32 h 60"/>
              <a:gd name="T22" fmla="*/ 44 w 60"/>
              <a:gd name="T23" fmla="*/ 28 h 60"/>
              <a:gd name="T24" fmla="*/ 32 w 60"/>
              <a:gd name="T25" fmla="*/ 16 h 60"/>
              <a:gd name="T26" fmla="*/ 30 w 60"/>
              <a:gd name="T27" fmla="*/ 15 h 60"/>
              <a:gd name="T28" fmla="*/ 27 w 60"/>
              <a:gd name="T29" fmla="*/ 17 h 60"/>
              <a:gd name="T30" fmla="*/ 28 w 60"/>
              <a:gd name="T31" fmla="*/ 20 h 60"/>
              <a:gd name="T32" fmla="*/ 34 w 60"/>
              <a:gd name="T33" fmla="*/ 27 h 60"/>
              <a:gd name="T34" fmla="*/ 35 w 60"/>
              <a:gd name="T35" fmla="*/ 27 h 60"/>
              <a:gd name="T36" fmla="*/ 34 w 60"/>
              <a:gd name="T37" fmla="*/ 27 h 60"/>
              <a:gd name="T38" fmla="*/ 19 w 60"/>
              <a:gd name="T39" fmla="*/ 27 h 60"/>
              <a:gd name="T40" fmla="*/ 18 w 60"/>
              <a:gd name="T41" fmla="*/ 27 h 60"/>
              <a:gd name="T42" fmla="*/ 15 w 60"/>
              <a:gd name="T43" fmla="*/ 31 h 60"/>
              <a:gd name="T44" fmla="*/ 18 w 60"/>
              <a:gd name="T45" fmla="*/ 33 h 60"/>
              <a:gd name="T46" fmla="*/ 34 w 60"/>
              <a:gd name="T47" fmla="*/ 33 h 60"/>
              <a:gd name="T48" fmla="*/ 35 w 60"/>
              <a:gd name="T49"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60">
                <a:moveTo>
                  <a:pt x="30" y="0"/>
                </a:moveTo>
                <a:cubicBezTo>
                  <a:pt x="47" y="0"/>
                  <a:pt x="60" y="14"/>
                  <a:pt x="60" y="30"/>
                </a:cubicBezTo>
                <a:cubicBezTo>
                  <a:pt x="60" y="47"/>
                  <a:pt x="47" y="60"/>
                  <a:pt x="30" y="60"/>
                </a:cubicBezTo>
                <a:cubicBezTo>
                  <a:pt x="14" y="60"/>
                  <a:pt x="0" y="47"/>
                  <a:pt x="0" y="30"/>
                </a:cubicBezTo>
                <a:cubicBezTo>
                  <a:pt x="0" y="14"/>
                  <a:pt x="14" y="0"/>
                  <a:pt x="30" y="0"/>
                </a:cubicBezTo>
                <a:close/>
                <a:moveTo>
                  <a:pt x="35" y="33"/>
                </a:moveTo>
                <a:cubicBezTo>
                  <a:pt x="35" y="33"/>
                  <a:pt x="34" y="34"/>
                  <a:pt x="34" y="34"/>
                </a:cubicBezTo>
                <a:cubicBezTo>
                  <a:pt x="32" y="36"/>
                  <a:pt x="30" y="38"/>
                  <a:pt x="28" y="40"/>
                </a:cubicBezTo>
                <a:cubicBezTo>
                  <a:pt x="27" y="41"/>
                  <a:pt x="27" y="43"/>
                  <a:pt x="28" y="44"/>
                </a:cubicBezTo>
                <a:cubicBezTo>
                  <a:pt x="29" y="45"/>
                  <a:pt x="31" y="45"/>
                  <a:pt x="32" y="44"/>
                </a:cubicBezTo>
                <a:cubicBezTo>
                  <a:pt x="36" y="40"/>
                  <a:pt x="40" y="36"/>
                  <a:pt x="44" y="32"/>
                </a:cubicBezTo>
                <a:cubicBezTo>
                  <a:pt x="45" y="31"/>
                  <a:pt x="45" y="29"/>
                  <a:pt x="44" y="28"/>
                </a:cubicBezTo>
                <a:cubicBezTo>
                  <a:pt x="40" y="24"/>
                  <a:pt x="36" y="20"/>
                  <a:pt x="32" y="16"/>
                </a:cubicBezTo>
                <a:cubicBezTo>
                  <a:pt x="32" y="15"/>
                  <a:pt x="31" y="15"/>
                  <a:pt x="30" y="15"/>
                </a:cubicBezTo>
                <a:cubicBezTo>
                  <a:pt x="29" y="15"/>
                  <a:pt x="28" y="16"/>
                  <a:pt x="27" y="17"/>
                </a:cubicBezTo>
                <a:cubicBezTo>
                  <a:pt x="27" y="18"/>
                  <a:pt x="27" y="19"/>
                  <a:pt x="28" y="20"/>
                </a:cubicBezTo>
                <a:cubicBezTo>
                  <a:pt x="30" y="22"/>
                  <a:pt x="32" y="24"/>
                  <a:pt x="34" y="27"/>
                </a:cubicBezTo>
                <a:cubicBezTo>
                  <a:pt x="34" y="27"/>
                  <a:pt x="35" y="27"/>
                  <a:pt x="35" y="27"/>
                </a:cubicBezTo>
                <a:cubicBezTo>
                  <a:pt x="34" y="27"/>
                  <a:pt x="34" y="27"/>
                  <a:pt x="34" y="27"/>
                </a:cubicBezTo>
                <a:cubicBezTo>
                  <a:pt x="29" y="27"/>
                  <a:pt x="24" y="27"/>
                  <a:pt x="19" y="27"/>
                </a:cubicBezTo>
                <a:cubicBezTo>
                  <a:pt x="18" y="27"/>
                  <a:pt x="18" y="27"/>
                  <a:pt x="18" y="27"/>
                </a:cubicBezTo>
                <a:cubicBezTo>
                  <a:pt x="16" y="27"/>
                  <a:pt x="15" y="29"/>
                  <a:pt x="15" y="31"/>
                </a:cubicBezTo>
                <a:cubicBezTo>
                  <a:pt x="15" y="32"/>
                  <a:pt x="17" y="33"/>
                  <a:pt x="18" y="33"/>
                </a:cubicBezTo>
                <a:cubicBezTo>
                  <a:pt x="24" y="33"/>
                  <a:pt x="29" y="33"/>
                  <a:pt x="34" y="33"/>
                </a:cubicBezTo>
                <a:cubicBezTo>
                  <a:pt x="34" y="33"/>
                  <a:pt x="34" y="33"/>
                  <a:pt x="35"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5">
            <a:extLst>
              <a:ext uri="{FF2B5EF4-FFF2-40B4-BE49-F238E27FC236}">
                <a16:creationId xmlns="" xmlns:a16="http://schemas.microsoft.com/office/drawing/2014/main" id="{1714823E-2576-45C8-B4CE-3BC9323BA363}"/>
              </a:ext>
            </a:extLst>
          </p:cNvPr>
          <p:cNvSpPr>
            <a:spLocks noEditPoints="1"/>
          </p:cNvSpPr>
          <p:nvPr/>
        </p:nvSpPr>
        <p:spPr bwMode="auto">
          <a:xfrm>
            <a:off x="6742911" y="5790081"/>
            <a:ext cx="214313" cy="214312"/>
          </a:xfrm>
          <a:custGeom>
            <a:avLst/>
            <a:gdLst>
              <a:gd name="T0" fmla="*/ 30 w 60"/>
              <a:gd name="T1" fmla="*/ 0 h 60"/>
              <a:gd name="T2" fmla="*/ 60 w 60"/>
              <a:gd name="T3" fmla="*/ 30 h 60"/>
              <a:gd name="T4" fmla="*/ 30 w 60"/>
              <a:gd name="T5" fmla="*/ 60 h 60"/>
              <a:gd name="T6" fmla="*/ 0 w 60"/>
              <a:gd name="T7" fmla="*/ 30 h 60"/>
              <a:gd name="T8" fmla="*/ 30 w 60"/>
              <a:gd name="T9" fmla="*/ 0 h 60"/>
              <a:gd name="T10" fmla="*/ 35 w 60"/>
              <a:gd name="T11" fmla="*/ 33 h 60"/>
              <a:gd name="T12" fmla="*/ 34 w 60"/>
              <a:gd name="T13" fmla="*/ 34 h 60"/>
              <a:gd name="T14" fmla="*/ 28 w 60"/>
              <a:gd name="T15" fmla="*/ 40 h 60"/>
              <a:gd name="T16" fmla="*/ 28 w 60"/>
              <a:gd name="T17" fmla="*/ 44 h 60"/>
              <a:gd name="T18" fmla="*/ 32 w 60"/>
              <a:gd name="T19" fmla="*/ 44 h 60"/>
              <a:gd name="T20" fmla="*/ 44 w 60"/>
              <a:gd name="T21" fmla="*/ 32 h 60"/>
              <a:gd name="T22" fmla="*/ 44 w 60"/>
              <a:gd name="T23" fmla="*/ 28 h 60"/>
              <a:gd name="T24" fmla="*/ 32 w 60"/>
              <a:gd name="T25" fmla="*/ 16 h 60"/>
              <a:gd name="T26" fmla="*/ 30 w 60"/>
              <a:gd name="T27" fmla="*/ 15 h 60"/>
              <a:gd name="T28" fmla="*/ 27 w 60"/>
              <a:gd name="T29" fmla="*/ 17 h 60"/>
              <a:gd name="T30" fmla="*/ 28 w 60"/>
              <a:gd name="T31" fmla="*/ 20 h 60"/>
              <a:gd name="T32" fmla="*/ 34 w 60"/>
              <a:gd name="T33" fmla="*/ 27 h 60"/>
              <a:gd name="T34" fmla="*/ 35 w 60"/>
              <a:gd name="T35" fmla="*/ 27 h 60"/>
              <a:gd name="T36" fmla="*/ 34 w 60"/>
              <a:gd name="T37" fmla="*/ 27 h 60"/>
              <a:gd name="T38" fmla="*/ 19 w 60"/>
              <a:gd name="T39" fmla="*/ 27 h 60"/>
              <a:gd name="T40" fmla="*/ 18 w 60"/>
              <a:gd name="T41" fmla="*/ 27 h 60"/>
              <a:gd name="T42" fmla="*/ 15 w 60"/>
              <a:gd name="T43" fmla="*/ 31 h 60"/>
              <a:gd name="T44" fmla="*/ 18 w 60"/>
              <a:gd name="T45" fmla="*/ 33 h 60"/>
              <a:gd name="T46" fmla="*/ 34 w 60"/>
              <a:gd name="T47" fmla="*/ 33 h 60"/>
              <a:gd name="T48" fmla="*/ 35 w 60"/>
              <a:gd name="T49"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60">
                <a:moveTo>
                  <a:pt x="30" y="0"/>
                </a:moveTo>
                <a:cubicBezTo>
                  <a:pt x="47" y="0"/>
                  <a:pt x="60" y="14"/>
                  <a:pt x="60" y="30"/>
                </a:cubicBezTo>
                <a:cubicBezTo>
                  <a:pt x="60" y="47"/>
                  <a:pt x="47" y="60"/>
                  <a:pt x="30" y="60"/>
                </a:cubicBezTo>
                <a:cubicBezTo>
                  <a:pt x="14" y="60"/>
                  <a:pt x="0" y="47"/>
                  <a:pt x="0" y="30"/>
                </a:cubicBezTo>
                <a:cubicBezTo>
                  <a:pt x="0" y="14"/>
                  <a:pt x="14" y="0"/>
                  <a:pt x="30" y="0"/>
                </a:cubicBezTo>
                <a:close/>
                <a:moveTo>
                  <a:pt x="35" y="33"/>
                </a:moveTo>
                <a:cubicBezTo>
                  <a:pt x="35" y="33"/>
                  <a:pt x="34" y="34"/>
                  <a:pt x="34" y="34"/>
                </a:cubicBezTo>
                <a:cubicBezTo>
                  <a:pt x="32" y="36"/>
                  <a:pt x="30" y="38"/>
                  <a:pt x="28" y="40"/>
                </a:cubicBezTo>
                <a:cubicBezTo>
                  <a:pt x="27" y="41"/>
                  <a:pt x="27" y="43"/>
                  <a:pt x="28" y="44"/>
                </a:cubicBezTo>
                <a:cubicBezTo>
                  <a:pt x="29" y="45"/>
                  <a:pt x="31" y="45"/>
                  <a:pt x="32" y="44"/>
                </a:cubicBezTo>
                <a:cubicBezTo>
                  <a:pt x="36" y="40"/>
                  <a:pt x="40" y="36"/>
                  <a:pt x="44" y="32"/>
                </a:cubicBezTo>
                <a:cubicBezTo>
                  <a:pt x="45" y="31"/>
                  <a:pt x="45" y="29"/>
                  <a:pt x="44" y="28"/>
                </a:cubicBezTo>
                <a:cubicBezTo>
                  <a:pt x="40" y="24"/>
                  <a:pt x="36" y="20"/>
                  <a:pt x="32" y="16"/>
                </a:cubicBezTo>
                <a:cubicBezTo>
                  <a:pt x="32" y="15"/>
                  <a:pt x="31" y="15"/>
                  <a:pt x="30" y="15"/>
                </a:cubicBezTo>
                <a:cubicBezTo>
                  <a:pt x="29" y="15"/>
                  <a:pt x="28" y="16"/>
                  <a:pt x="27" y="17"/>
                </a:cubicBezTo>
                <a:cubicBezTo>
                  <a:pt x="27" y="18"/>
                  <a:pt x="27" y="19"/>
                  <a:pt x="28" y="20"/>
                </a:cubicBezTo>
                <a:cubicBezTo>
                  <a:pt x="30" y="22"/>
                  <a:pt x="32" y="24"/>
                  <a:pt x="34" y="27"/>
                </a:cubicBezTo>
                <a:cubicBezTo>
                  <a:pt x="34" y="27"/>
                  <a:pt x="35" y="27"/>
                  <a:pt x="35" y="27"/>
                </a:cubicBezTo>
                <a:cubicBezTo>
                  <a:pt x="34" y="27"/>
                  <a:pt x="34" y="27"/>
                  <a:pt x="34" y="27"/>
                </a:cubicBezTo>
                <a:cubicBezTo>
                  <a:pt x="29" y="27"/>
                  <a:pt x="24" y="27"/>
                  <a:pt x="19" y="27"/>
                </a:cubicBezTo>
                <a:cubicBezTo>
                  <a:pt x="18" y="27"/>
                  <a:pt x="18" y="27"/>
                  <a:pt x="18" y="27"/>
                </a:cubicBezTo>
                <a:cubicBezTo>
                  <a:pt x="16" y="27"/>
                  <a:pt x="15" y="29"/>
                  <a:pt x="15" y="31"/>
                </a:cubicBezTo>
                <a:cubicBezTo>
                  <a:pt x="15" y="32"/>
                  <a:pt x="17" y="33"/>
                  <a:pt x="18" y="33"/>
                </a:cubicBezTo>
                <a:cubicBezTo>
                  <a:pt x="24" y="33"/>
                  <a:pt x="29" y="33"/>
                  <a:pt x="34" y="33"/>
                </a:cubicBezTo>
                <a:cubicBezTo>
                  <a:pt x="34" y="33"/>
                  <a:pt x="34" y="33"/>
                  <a:pt x="35" y="3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Rectangle 58">
            <a:extLst>
              <a:ext uri="{FF2B5EF4-FFF2-40B4-BE49-F238E27FC236}">
                <a16:creationId xmlns="" xmlns:a16="http://schemas.microsoft.com/office/drawing/2014/main" id="{7CAD525E-9551-469D-AEAE-2E822302B339}"/>
              </a:ext>
            </a:extLst>
          </p:cNvPr>
          <p:cNvSpPr/>
          <p:nvPr/>
        </p:nvSpPr>
        <p:spPr>
          <a:xfrm>
            <a:off x="1009605" y="3296887"/>
            <a:ext cx="2404872" cy="23461"/>
          </a:xfrm>
          <a:prstGeom prst="rect">
            <a:avLst/>
          </a:prstGeom>
          <a:gradFill flip="none" rotWithShape="1">
            <a:gsLst>
              <a:gs pos="100000">
                <a:schemeClr val="bg1"/>
              </a:gs>
              <a:gs pos="0">
                <a:schemeClr val="accent5"/>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 xmlns:a16="http://schemas.microsoft.com/office/drawing/2014/main" id="{57FE8824-E0DA-4A65-A917-6AEDA68E51F0}"/>
              </a:ext>
            </a:extLst>
          </p:cNvPr>
          <p:cNvSpPr/>
          <p:nvPr/>
        </p:nvSpPr>
        <p:spPr>
          <a:xfrm>
            <a:off x="7659559" y="5084770"/>
            <a:ext cx="2404872" cy="23461"/>
          </a:xfrm>
          <a:prstGeom prst="rect">
            <a:avLst/>
          </a:prstGeom>
          <a:gradFill flip="none" rotWithShape="1">
            <a:gsLst>
              <a:gs pos="100000">
                <a:schemeClr val="bg1"/>
              </a:gs>
              <a:gs pos="0">
                <a:schemeClr val="accent5"/>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5">
            <a:extLst>
              <a:ext uri="{FF2B5EF4-FFF2-40B4-BE49-F238E27FC236}">
                <a16:creationId xmlns="" xmlns:a16="http://schemas.microsoft.com/office/drawing/2014/main" id="{521E93BF-A71F-4416-902C-571190146FF3}"/>
              </a:ext>
            </a:extLst>
          </p:cNvPr>
          <p:cNvSpPr>
            <a:spLocks noEditPoints="1"/>
          </p:cNvSpPr>
          <p:nvPr/>
        </p:nvSpPr>
        <p:spPr bwMode="auto">
          <a:xfrm>
            <a:off x="7407006" y="1985907"/>
            <a:ext cx="214313" cy="214312"/>
          </a:xfrm>
          <a:custGeom>
            <a:avLst/>
            <a:gdLst>
              <a:gd name="T0" fmla="*/ 30 w 60"/>
              <a:gd name="T1" fmla="*/ 0 h 60"/>
              <a:gd name="T2" fmla="*/ 60 w 60"/>
              <a:gd name="T3" fmla="*/ 30 h 60"/>
              <a:gd name="T4" fmla="*/ 30 w 60"/>
              <a:gd name="T5" fmla="*/ 60 h 60"/>
              <a:gd name="T6" fmla="*/ 0 w 60"/>
              <a:gd name="T7" fmla="*/ 30 h 60"/>
              <a:gd name="T8" fmla="*/ 30 w 60"/>
              <a:gd name="T9" fmla="*/ 0 h 60"/>
              <a:gd name="T10" fmla="*/ 35 w 60"/>
              <a:gd name="T11" fmla="*/ 33 h 60"/>
              <a:gd name="T12" fmla="*/ 34 w 60"/>
              <a:gd name="T13" fmla="*/ 34 h 60"/>
              <a:gd name="T14" fmla="*/ 28 w 60"/>
              <a:gd name="T15" fmla="*/ 40 h 60"/>
              <a:gd name="T16" fmla="*/ 28 w 60"/>
              <a:gd name="T17" fmla="*/ 44 h 60"/>
              <a:gd name="T18" fmla="*/ 32 w 60"/>
              <a:gd name="T19" fmla="*/ 44 h 60"/>
              <a:gd name="T20" fmla="*/ 44 w 60"/>
              <a:gd name="T21" fmla="*/ 32 h 60"/>
              <a:gd name="T22" fmla="*/ 44 w 60"/>
              <a:gd name="T23" fmla="*/ 28 h 60"/>
              <a:gd name="T24" fmla="*/ 32 w 60"/>
              <a:gd name="T25" fmla="*/ 16 h 60"/>
              <a:gd name="T26" fmla="*/ 30 w 60"/>
              <a:gd name="T27" fmla="*/ 15 h 60"/>
              <a:gd name="T28" fmla="*/ 27 w 60"/>
              <a:gd name="T29" fmla="*/ 17 h 60"/>
              <a:gd name="T30" fmla="*/ 28 w 60"/>
              <a:gd name="T31" fmla="*/ 20 h 60"/>
              <a:gd name="T32" fmla="*/ 34 w 60"/>
              <a:gd name="T33" fmla="*/ 27 h 60"/>
              <a:gd name="T34" fmla="*/ 35 w 60"/>
              <a:gd name="T35" fmla="*/ 27 h 60"/>
              <a:gd name="T36" fmla="*/ 34 w 60"/>
              <a:gd name="T37" fmla="*/ 27 h 60"/>
              <a:gd name="T38" fmla="*/ 19 w 60"/>
              <a:gd name="T39" fmla="*/ 27 h 60"/>
              <a:gd name="T40" fmla="*/ 18 w 60"/>
              <a:gd name="T41" fmla="*/ 27 h 60"/>
              <a:gd name="T42" fmla="*/ 15 w 60"/>
              <a:gd name="T43" fmla="*/ 31 h 60"/>
              <a:gd name="T44" fmla="*/ 18 w 60"/>
              <a:gd name="T45" fmla="*/ 33 h 60"/>
              <a:gd name="T46" fmla="*/ 34 w 60"/>
              <a:gd name="T47" fmla="*/ 33 h 60"/>
              <a:gd name="T48" fmla="*/ 35 w 60"/>
              <a:gd name="T49"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60">
                <a:moveTo>
                  <a:pt x="30" y="0"/>
                </a:moveTo>
                <a:cubicBezTo>
                  <a:pt x="47" y="0"/>
                  <a:pt x="60" y="14"/>
                  <a:pt x="60" y="30"/>
                </a:cubicBezTo>
                <a:cubicBezTo>
                  <a:pt x="60" y="47"/>
                  <a:pt x="47" y="60"/>
                  <a:pt x="30" y="60"/>
                </a:cubicBezTo>
                <a:cubicBezTo>
                  <a:pt x="14" y="60"/>
                  <a:pt x="0" y="47"/>
                  <a:pt x="0" y="30"/>
                </a:cubicBezTo>
                <a:cubicBezTo>
                  <a:pt x="0" y="14"/>
                  <a:pt x="14" y="0"/>
                  <a:pt x="30" y="0"/>
                </a:cubicBezTo>
                <a:close/>
                <a:moveTo>
                  <a:pt x="35" y="33"/>
                </a:moveTo>
                <a:cubicBezTo>
                  <a:pt x="35" y="33"/>
                  <a:pt x="34" y="34"/>
                  <a:pt x="34" y="34"/>
                </a:cubicBezTo>
                <a:cubicBezTo>
                  <a:pt x="32" y="36"/>
                  <a:pt x="30" y="38"/>
                  <a:pt x="28" y="40"/>
                </a:cubicBezTo>
                <a:cubicBezTo>
                  <a:pt x="27" y="41"/>
                  <a:pt x="27" y="43"/>
                  <a:pt x="28" y="44"/>
                </a:cubicBezTo>
                <a:cubicBezTo>
                  <a:pt x="29" y="45"/>
                  <a:pt x="31" y="45"/>
                  <a:pt x="32" y="44"/>
                </a:cubicBezTo>
                <a:cubicBezTo>
                  <a:pt x="36" y="40"/>
                  <a:pt x="40" y="36"/>
                  <a:pt x="44" y="32"/>
                </a:cubicBezTo>
                <a:cubicBezTo>
                  <a:pt x="45" y="31"/>
                  <a:pt x="45" y="29"/>
                  <a:pt x="44" y="28"/>
                </a:cubicBezTo>
                <a:cubicBezTo>
                  <a:pt x="40" y="24"/>
                  <a:pt x="36" y="20"/>
                  <a:pt x="32" y="16"/>
                </a:cubicBezTo>
                <a:cubicBezTo>
                  <a:pt x="32" y="15"/>
                  <a:pt x="31" y="15"/>
                  <a:pt x="30" y="15"/>
                </a:cubicBezTo>
                <a:cubicBezTo>
                  <a:pt x="29" y="15"/>
                  <a:pt x="28" y="16"/>
                  <a:pt x="27" y="17"/>
                </a:cubicBezTo>
                <a:cubicBezTo>
                  <a:pt x="27" y="18"/>
                  <a:pt x="27" y="19"/>
                  <a:pt x="28" y="20"/>
                </a:cubicBezTo>
                <a:cubicBezTo>
                  <a:pt x="30" y="22"/>
                  <a:pt x="32" y="24"/>
                  <a:pt x="34" y="27"/>
                </a:cubicBezTo>
                <a:cubicBezTo>
                  <a:pt x="34" y="27"/>
                  <a:pt x="35" y="27"/>
                  <a:pt x="35" y="27"/>
                </a:cubicBezTo>
                <a:cubicBezTo>
                  <a:pt x="34" y="27"/>
                  <a:pt x="34" y="27"/>
                  <a:pt x="34" y="27"/>
                </a:cubicBezTo>
                <a:cubicBezTo>
                  <a:pt x="29" y="27"/>
                  <a:pt x="24" y="27"/>
                  <a:pt x="19" y="27"/>
                </a:cubicBezTo>
                <a:cubicBezTo>
                  <a:pt x="18" y="27"/>
                  <a:pt x="18" y="27"/>
                  <a:pt x="18" y="27"/>
                </a:cubicBezTo>
                <a:cubicBezTo>
                  <a:pt x="16" y="27"/>
                  <a:pt x="15" y="29"/>
                  <a:pt x="15" y="31"/>
                </a:cubicBezTo>
                <a:cubicBezTo>
                  <a:pt x="15" y="32"/>
                  <a:pt x="17" y="33"/>
                  <a:pt x="18" y="33"/>
                </a:cubicBezTo>
                <a:cubicBezTo>
                  <a:pt x="24" y="33"/>
                  <a:pt x="29" y="33"/>
                  <a:pt x="34" y="33"/>
                </a:cubicBezTo>
                <a:cubicBezTo>
                  <a:pt x="34" y="33"/>
                  <a:pt x="34" y="33"/>
                  <a:pt x="35" y="33"/>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5">
            <a:extLst>
              <a:ext uri="{FF2B5EF4-FFF2-40B4-BE49-F238E27FC236}">
                <a16:creationId xmlns="" xmlns:a16="http://schemas.microsoft.com/office/drawing/2014/main" id="{2E1FD557-7DC1-42D8-B9D9-D7FFF4225439}"/>
              </a:ext>
            </a:extLst>
          </p:cNvPr>
          <p:cNvSpPr>
            <a:spLocks noEditPoints="1"/>
          </p:cNvSpPr>
          <p:nvPr/>
        </p:nvSpPr>
        <p:spPr bwMode="auto">
          <a:xfrm>
            <a:off x="7192693" y="3883033"/>
            <a:ext cx="214313" cy="214312"/>
          </a:xfrm>
          <a:custGeom>
            <a:avLst/>
            <a:gdLst>
              <a:gd name="T0" fmla="*/ 30 w 60"/>
              <a:gd name="T1" fmla="*/ 0 h 60"/>
              <a:gd name="T2" fmla="*/ 60 w 60"/>
              <a:gd name="T3" fmla="*/ 30 h 60"/>
              <a:gd name="T4" fmla="*/ 30 w 60"/>
              <a:gd name="T5" fmla="*/ 60 h 60"/>
              <a:gd name="T6" fmla="*/ 0 w 60"/>
              <a:gd name="T7" fmla="*/ 30 h 60"/>
              <a:gd name="T8" fmla="*/ 30 w 60"/>
              <a:gd name="T9" fmla="*/ 0 h 60"/>
              <a:gd name="T10" fmla="*/ 35 w 60"/>
              <a:gd name="T11" fmla="*/ 33 h 60"/>
              <a:gd name="T12" fmla="*/ 34 w 60"/>
              <a:gd name="T13" fmla="*/ 34 h 60"/>
              <a:gd name="T14" fmla="*/ 28 w 60"/>
              <a:gd name="T15" fmla="*/ 40 h 60"/>
              <a:gd name="T16" fmla="*/ 28 w 60"/>
              <a:gd name="T17" fmla="*/ 44 h 60"/>
              <a:gd name="T18" fmla="*/ 32 w 60"/>
              <a:gd name="T19" fmla="*/ 44 h 60"/>
              <a:gd name="T20" fmla="*/ 44 w 60"/>
              <a:gd name="T21" fmla="*/ 32 h 60"/>
              <a:gd name="T22" fmla="*/ 44 w 60"/>
              <a:gd name="T23" fmla="*/ 28 h 60"/>
              <a:gd name="T24" fmla="*/ 32 w 60"/>
              <a:gd name="T25" fmla="*/ 16 h 60"/>
              <a:gd name="T26" fmla="*/ 30 w 60"/>
              <a:gd name="T27" fmla="*/ 15 h 60"/>
              <a:gd name="T28" fmla="*/ 27 w 60"/>
              <a:gd name="T29" fmla="*/ 17 h 60"/>
              <a:gd name="T30" fmla="*/ 28 w 60"/>
              <a:gd name="T31" fmla="*/ 20 h 60"/>
              <a:gd name="T32" fmla="*/ 34 w 60"/>
              <a:gd name="T33" fmla="*/ 27 h 60"/>
              <a:gd name="T34" fmla="*/ 35 w 60"/>
              <a:gd name="T35" fmla="*/ 27 h 60"/>
              <a:gd name="T36" fmla="*/ 34 w 60"/>
              <a:gd name="T37" fmla="*/ 27 h 60"/>
              <a:gd name="T38" fmla="*/ 19 w 60"/>
              <a:gd name="T39" fmla="*/ 27 h 60"/>
              <a:gd name="T40" fmla="*/ 18 w 60"/>
              <a:gd name="T41" fmla="*/ 27 h 60"/>
              <a:gd name="T42" fmla="*/ 15 w 60"/>
              <a:gd name="T43" fmla="*/ 31 h 60"/>
              <a:gd name="T44" fmla="*/ 18 w 60"/>
              <a:gd name="T45" fmla="*/ 33 h 60"/>
              <a:gd name="T46" fmla="*/ 34 w 60"/>
              <a:gd name="T47" fmla="*/ 33 h 60"/>
              <a:gd name="T48" fmla="*/ 35 w 60"/>
              <a:gd name="T49"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60">
                <a:moveTo>
                  <a:pt x="30" y="0"/>
                </a:moveTo>
                <a:cubicBezTo>
                  <a:pt x="47" y="0"/>
                  <a:pt x="60" y="14"/>
                  <a:pt x="60" y="30"/>
                </a:cubicBezTo>
                <a:cubicBezTo>
                  <a:pt x="60" y="47"/>
                  <a:pt x="47" y="60"/>
                  <a:pt x="30" y="60"/>
                </a:cubicBezTo>
                <a:cubicBezTo>
                  <a:pt x="14" y="60"/>
                  <a:pt x="0" y="47"/>
                  <a:pt x="0" y="30"/>
                </a:cubicBezTo>
                <a:cubicBezTo>
                  <a:pt x="0" y="14"/>
                  <a:pt x="14" y="0"/>
                  <a:pt x="30" y="0"/>
                </a:cubicBezTo>
                <a:close/>
                <a:moveTo>
                  <a:pt x="35" y="33"/>
                </a:moveTo>
                <a:cubicBezTo>
                  <a:pt x="35" y="33"/>
                  <a:pt x="34" y="34"/>
                  <a:pt x="34" y="34"/>
                </a:cubicBezTo>
                <a:cubicBezTo>
                  <a:pt x="32" y="36"/>
                  <a:pt x="30" y="38"/>
                  <a:pt x="28" y="40"/>
                </a:cubicBezTo>
                <a:cubicBezTo>
                  <a:pt x="27" y="41"/>
                  <a:pt x="27" y="43"/>
                  <a:pt x="28" y="44"/>
                </a:cubicBezTo>
                <a:cubicBezTo>
                  <a:pt x="29" y="45"/>
                  <a:pt x="31" y="45"/>
                  <a:pt x="32" y="44"/>
                </a:cubicBezTo>
                <a:cubicBezTo>
                  <a:pt x="36" y="40"/>
                  <a:pt x="40" y="36"/>
                  <a:pt x="44" y="32"/>
                </a:cubicBezTo>
                <a:cubicBezTo>
                  <a:pt x="45" y="31"/>
                  <a:pt x="45" y="29"/>
                  <a:pt x="44" y="28"/>
                </a:cubicBezTo>
                <a:cubicBezTo>
                  <a:pt x="40" y="24"/>
                  <a:pt x="36" y="20"/>
                  <a:pt x="32" y="16"/>
                </a:cubicBezTo>
                <a:cubicBezTo>
                  <a:pt x="32" y="15"/>
                  <a:pt x="31" y="15"/>
                  <a:pt x="30" y="15"/>
                </a:cubicBezTo>
                <a:cubicBezTo>
                  <a:pt x="29" y="15"/>
                  <a:pt x="28" y="16"/>
                  <a:pt x="27" y="17"/>
                </a:cubicBezTo>
                <a:cubicBezTo>
                  <a:pt x="27" y="18"/>
                  <a:pt x="27" y="19"/>
                  <a:pt x="28" y="20"/>
                </a:cubicBezTo>
                <a:cubicBezTo>
                  <a:pt x="30" y="22"/>
                  <a:pt x="32" y="24"/>
                  <a:pt x="34" y="27"/>
                </a:cubicBezTo>
                <a:cubicBezTo>
                  <a:pt x="34" y="27"/>
                  <a:pt x="35" y="27"/>
                  <a:pt x="35" y="27"/>
                </a:cubicBezTo>
                <a:cubicBezTo>
                  <a:pt x="34" y="27"/>
                  <a:pt x="34" y="27"/>
                  <a:pt x="34" y="27"/>
                </a:cubicBezTo>
                <a:cubicBezTo>
                  <a:pt x="29" y="27"/>
                  <a:pt x="24" y="27"/>
                  <a:pt x="19" y="27"/>
                </a:cubicBezTo>
                <a:cubicBezTo>
                  <a:pt x="18" y="27"/>
                  <a:pt x="18" y="27"/>
                  <a:pt x="18" y="27"/>
                </a:cubicBezTo>
                <a:cubicBezTo>
                  <a:pt x="16" y="27"/>
                  <a:pt x="15" y="29"/>
                  <a:pt x="15" y="31"/>
                </a:cubicBezTo>
                <a:cubicBezTo>
                  <a:pt x="15" y="32"/>
                  <a:pt x="17" y="33"/>
                  <a:pt x="18" y="33"/>
                </a:cubicBezTo>
                <a:cubicBezTo>
                  <a:pt x="24" y="33"/>
                  <a:pt x="29" y="33"/>
                  <a:pt x="34" y="33"/>
                </a:cubicBezTo>
                <a:cubicBezTo>
                  <a:pt x="34" y="33"/>
                  <a:pt x="34" y="33"/>
                  <a:pt x="35" y="33"/>
                </a:cubicBezTo>
                <a:close/>
              </a:path>
            </a:pathLst>
          </a:custGeom>
          <a:solidFill>
            <a:srgbClr val="A50B6E"/>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Rectangle 66">
            <a:extLst>
              <a:ext uri="{FF2B5EF4-FFF2-40B4-BE49-F238E27FC236}">
                <a16:creationId xmlns="" xmlns:a16="http://schemas.microsoft.com/office/drawing/2014/main" id="{27E0F89B-FDE1-442F-8B56-62FB5A008E0B}"/>
              </a:ext>
            </a:extLst>
          </p:cNvPr>
          <p:cNvSpPr/>
          <p:nvPr/>
        </p:nvSpPr>
        <p:spPr>
          <a:xfrm>
            <a:off x="7765880" y="2825550"/>
            <a:ext cx="2404872" cy="23461"/>
          </a:xfrm>
          <a:prstGeom prst="rect">
            <a:avLst/>
          </a:prstGeom>
          <a:gradFill flip="none" rotWithShape="1">
            <a:gsLst>
              <a:gs pos="100000">
                <a:schemeClr val="bg1"/>
              </a:gs>
              <a:gs pos="0">
                <a:schemeClr val="accent5"/>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 xmlns:a16="http://schemas.microsoft.com/office/drawing/2014/main" id="{976D70F0-22FE-847C-5946-739C52C7511B}"/>
              </a:ext>
            </a:extLst>
          </p:cNvPr>
          <p:cNvSpPr txBox="1"/>
          <p:nvPr/>
        </p:nvSpPr>
        <p:spPr>
          <a:xfrm>
            <a:off x="799273" y="3467998"/>
            <a:ext cx="4064628" cy="1492716"/>
          </a:xfrm>
          <a:prstGeom prst="rect">
            <a:avLst/>
          </a:prstGeom>
          <a:noFill/>
        </p:spPr>
        <p:txBody>
          <a:bodyPr wrap="square" rtlCol="0">
            <a:spAutoFit/>
          </a:bodyPr>
          <a:lstStyle/>
          <a:p>
            <a:r>
              <a:rPr lang="kk-KZ" sz="1300" b="1" dirty="0">
                <a:latin typeface="Times New Roman" panose="02020603050405020304" pitchFamily="18" charset="0"/>
                <a:cs typeface="Times New Roman" panose="02020603050405020304" pitchFamily="18" charset="0"/>
              </a:rPr>
              <a:t>Құндылық: бірлік және </a:t>
            </a:r>
            <a:r>
              <a:rPr lang="kk-KZ" sz="1300" b="1" dirty="0" smtClean="0">
                <a:latin typeface="Times New Roman" panose="02020603050405020304" pitchFamily="18" charset="0"/>
                <a:cs typeface="Times New Roman" panose="02020603050405020304" pitchFamily="18" charset="0"/>
              </a:rPr>
              <a:t>ынтымақ</a:t>
            </a:r>
            <a:endParaRPr lang="ru-RU" sz="1300" dirty="0">
              <a:latin typeface="Times New Roman" panose="02020603050405020304" pitchFamily="18" charset="0"/>
              <a:cs typeface="Times New Roman" panose="02020603050405020304" pitchFamily="18" charset="0"/>
            </a:endParaRPr>
          </a:p>
          <a:p>
            <a:r>
              <a:rPr lang="kk-KZ" sz="1300" b="1" dirty="0">
                <a:latin typeface="Times New Roman" panose="02020603050405020304" pitchFamily="18" charset="0"/>
                <a:cs typeface="Times New Roman" panose="02020603050405020304" pitchFamily="18" charset="0"/>
              </a:rPr>
              <a:t>Құзыреттілік: тиімді коммуникация</a:t>
            </a:r>
            <a:endParaRPr lang="ru-RU" sz="1300" dirty="0">
              <a:latin typeface="Times New Roman" panose="02020603050405020304" pitchFamily="18" charset="0"/>
              <a:cs typeface="Times New Roman" panose="02020603050405020304" pitchFamily="18" charset="0"/>
            </a:endParaRPr>
          </a:p>
          <a:p>
            <a:r>
              <a:rPr lang="kk-KZ" sz="1300" dirty="0" smtClean="0">
                <a:latin typeface="Times New Roman" panose="02020603050405020304" pitchFamily="18" charset="0"/>
                <a:cs typeface="Times New Roman" panose="02020603050405020304" pitchFamily="18" charset="0"/>
              </a:rPr>
              <a:t>отбасындағы</a:t>
            </a:r>
            <a:r>
              <a:rPr lang="kk-KZ" sz="1300" dirty="0">
                <a:latin typeface="Times New Roman" panose="02020603050405020304" pitchFamily="18" charset="0"/>
                <a:cs typeface="Times New Roman" panose="02020603050405020304" pitchFamily="18" charset="0"/>
              </a:rPr>
              <a:t>, балабақшадағы, қоғамдық орындардағы қарапайым мінез-құлық нормаларын білу;</a:t>
            </a:r>
            <a:endParaRPr lang="ru-RU" sz="1300" dirty="0">
              <a:latin typeface="Times New Roman" panose="02020603050405020304" pitchFamily="18" charset="0"/>
              <a:cs typeface="Times New Roman" panose="02020603050405020304" pitchFamily="18" charset="0"/>
            </a:endParaRPr>
          </a:p>
          <a:p>
            <a:r>
              <a:rPr lang="kk-KZ" sz="1300" dirty="0">
                <a:latin typeface="Times New Roman" panose="02020603050405020304" pitchFamily="18" charset="0"/>
                <a:cs typeface="Times New Roman" panose="02020603050405020304" pitchFamily="18" charset="0"/>
              </a:rPr>
              <a:t>басқа балалармен сөйлесуге және олармен ортақ тіл табысуға дайын екендігін таныту;</a:t>
            </a:r>
            <a:endParaRPr lang="ru-RU" sz="1300" dirty="0">
              <a:latin typeface="Times New Roman" panose="02020603050405020304" pitchFamily="18" charset="0"/>
              <a:cs typeface="Times New Roman" panose="02020603050405020304" pitchFamily="18" charset="0"/>
            </a:endParaRPr>
          </a:p>
          <a:p>
            <a:r>
              <a:rPr lang="kk-KZ" sz="1300" dirty="0">
                <a:latin typeface="Times New Roman" panose="02020603050405020304" pitchFamily="18" charset="0"/>
                <a:cs typeface="Times New Roman" panose="02020603050405020304" pitchFamily="18" charset="0"/>
              </a:rPr>
              <a:t>ойы мен сезімдерін білдіре </a:t>
            </a:r>
            <a:r>
              <a:rPr lang="kk-KZ" sz="1300" dirty="0" smtClean="0">
                <a:latin typeface="Times New Roman" panose="02020603050405020304" pitchFamily="18" charset="0"/>
                <a:cs typeface="Times New Roman" panose="02020603050405020304" pitchFamily="18" charset="0"/>
              </a:rPr>
              <a:t>алу.</a:t>
            </a:r>
            <a:endParaRPr lang="ru-RU" sz="13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03C703B0-F81E-42BC-1A13-3EC9FB50F7B2}"/>
              </a:ext>
            </a:extLst>
          </p:cNvPr>
          <p:cNvSpPr txBox="1"/>
          <p:nvPr/>
        </p:nvSpPr>
        <p:spPr>
          <a:xfrm>
            <a:off x="872311" y="5175145"/>
            <a:ext cx="3789883" cy="1169551"/>
          </a:xfrm>
          <a:prstGeom prst="rect">
            <a:avLst/>
          </a:prstGeom>
          <a:noFill/>
        </p:spPr>
        <p:txBody>
          <a:bodyPr wrap="square" rtlCol="0">
            <a:spAutoFit/>
          </a:bodyPr>
          <a:lstStyle/>
          <a:p>
            <a:r>
              <a:rPr lang="kk-KZ" sz="1400" b="1" dirty="0">
                <a:latin typeface="Times New Roman" panose="02020603050405020304" pitchFamily="18" charset="0"/>
                <a:cs typeface="Times New Roman" panose="02020603050405020304" pitchFamily="18" charset="0"/>
              </a:rPr>
              <a:t>Құндылық: әділдік және </a:t>
            </a:r>
            <a:r>
              <a:rPr lang="kk-KZ" sz="1400" b="1" dirty="0" smtClean="0">
                <a:latin typeface="Times New Roman" panose="02020603050405020304" pitchFamily="18" charset="0"/>
                <a:cs typeface="Times New Roman" panose="02020603050405020304" pitchFamily="18" charset="0"/>
              </a:rPr>
              <a:t>жауапкершілік</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Құзыреттілік: қоғамға қызмет</a:t>
            </a:r>
            <a:endParaRPr lang="ru-RU" sz="1400" dirty="0">
              <a:latin typeface="Times New Roman" panose="02020603050405020304" pitchFamily="18" charset="0"/>
              <a:cs typeface="Times New Roman" panose="02020603050405020304" pitchFamily="18" charset="0"/>
            </a:endParaRPr>
          </a:p>
          <a:p>
            <a:r>
              <a:rPr lang="kk-KZ" sz="1400" dirty="0" smtClean="0">
                <a:latin typeface="Times New Roman" panose="02020603050405020304" pitchFamily="18" charset="0"/>
                <a:cs typeface="Times New Roman" panose="02020603050405020304" pitchFamily="18" charset="0"/>
              </a:rPr>
              <a:t>жауапкершіліктің </a:t>
            </a:r>
            <a:r>
              <a:rPr lang="kk-KZ" sz="1400" dirty="0">
                <a:latin typeface="Times New Roman" panose="02020603050405020304" pitchFamily="18" charset="0"/>
                <a:cs typeface="Times New Roman" panose="02020603050405020304" pitchFamily="18" charset="0"/>
              </a:rPr>
              <a:t>қарапайым дағдыларын меңгеру;</a:t>
            </a:r>
            <a:endParaRPr lang="ru-RU" sz="1400" dirty="0">
              <a:latin typeface="Times New Roman" panose="02020603050405020304" pitchFamily="18" charset="0"/>
              <a:cs typeface="Times New Roman" panose="02020603050405020304" pitchFamily="18" charset="0"/>
            </a:endParaRPr>
          </a:p>
          <a:p>
            <a:r>
              <a:rPr lang="kk-KZ" sz="1400" dirty="0">
                <a:latin typeface="Times New Roman" panose="02020603050405020304" pitchFamily="18" charset="0"/>
                <a:cs typeface="Times New Roman" panose="02020603050405020304" pitchFamily="18" charset="0"/>
              </a:rPr>
              <a:t>уәделерді орындай білу.</a:t>
            </a:r>
            <a:endParaRPr lang="ru-RU" sz="1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5615C7F9-AD55-DB84-58D5-A6AA09C269C9}"/>
              </a:ext>
            </a:extLst>
          </p:cNvPr>
          <p:cNvSpPr txBox="1"/>
          <p:nvPr/>
        </p:nvSpPr>
        <p:spPr>
          <a:xfrm>
            <a:off x="7262446" y="5204740"/>
            <a:ext cx="4518661" cy="1384995"/>
          </a:xfrm>
          <a:prstGeom prst="rect">
            <a:avLst/>
          </a:prstGeom>
          <a:noFill/>
        </p:spPr>
        <p:txBody>
          <a:bodyPr wrap="square" rtlCol="0">
            <a:spAutoFit/>
          </a:bodyPr>
          <a:lstStyle/>
          <a:p>
            <a:r>
              <a:rPr lang="kk-KZ" sz="1200" b="1" dirty="0">
                <a:latin typeface="Times New Roman" panose="02020603050405020304" pitchFamily="18" charset="0"/>
                <a:cs typeface="Times New Roman" panose="02020603050405020304" pitchFamily="18" charset="0"/>
              </a:rPr>
              <a:t>Құндылық: жасампаздық және жаңашылдық </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Құзыреттілік: шығармашылық</a:t>
            </a:r>
            <a:endParaRPr lang="ru-RU" sz="1200" dirty="0">
              <a:latin typeface="Times New Roman" panose="02020603050405020304" pitchFamily="18" charset="0"/>
              <a:cs typeface="Times New Roman" panose="02020603050405020304" pitchFamily="18" charset="0"/>
            </a:endParaRPr>
          </a:p>
          <a:p>
            <a:r>
              <a:rPr lang="kk-KZ" sz="1200" dirty="0" smtClean="0">
                <a:latin typeface="Times New Roman" panose="02020603050405020304" pitchFamily="18" charset="0"/>
                <a:cs typeface="Times New Roman" panose="02020603050405020304" pitchFamily="18" charset="0"/>
              </a:rPr>
              <a:t>шығармашылық </a:t>
            </a:r>
            <a:r>
              <a:rPr lang="kk-KZ" sz="1200" dirty="0">
                <a:latin typeface="Times New Roman" panose="02020603050405020304" pitchFamily="18" charset="0"/>
                <a:cs typeface="Times New Roman" panose="02020603050405020304" pitchFamily="18" charset="0"/>
              </a:rPr>
              <a:t>қиял мен елестетуге негізделген өнертабысқа қызығушылық таныту;</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сурет салу, мүсіндеу, құрастыру дағдыларының болуы;</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жаңа нәрсе жасау үшін қалыптасқан біліктер мен дағдыларды қолдана білу.</a:t>
            </a:r>
            <a:endParaRPr lang="ru-RU" sz="12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 xmlns:a16="http://schemas.microsoft.com/office/drawing/2014/main" id="{51A21795-E279-1BB2-9C93-A19E93CADFB7}"/>
              </a:ext>
            </a:extLst>
          </p:cNvPr>
          <p:cNvSpPr txBox="1"/>
          <p:nvPr/>
        </p:nvSpPr>
        <p:spPr>
          <a:xfrm>
            <a:off x="7659559" y="2952662"/>
            <a:ext cx="4264587" cy="1938992"/>
          </a:xfrm>
          <a:prstGeom prst="rect">
            <a:avLst/>
          </a:prstGeom>
          <a:noFill/>
        </p:spPr>
        <p:txBody>
          <a:bodyPr wrap="square" rtlCol="0">
            <a:spAutoFit/>
          </a:bodyPr>
          <a:lstStyle/>
          <a:p>
            <a:r>
              <a:rPr lang="kk-KZ" sz="1200" b="1" dirty="0">
                <a:latin typeface="Times New Roman" panose="02020603050405020304" pitchFamily="18" charset="0"/>
                <a:cs typeface="Times New Roman" panose="02020603050405020304" pitchFamily="18" charset="0"/>
              </a:rPr>
              <a:t>Құндылық: еңбекқорлық және кәсіби біліктілік</a:t>
            </a:r>
            <a:endParaRPr lang="ru-RU" sz="1200" dirty="0">
              <a:latin typeface="Times New Roman" panose="02020603050405020304" pitchFamily="18" charset="0"/>
              <a:cs typeface="Times New Roman" panose="02020603050405020304" pitchFamily="18" charset="0"/>
            </a:endParaRPr>
          </a:p>
          <a:p>
            <a:r>
              <a:rPr lang="kk-KZ" sz="1200" b="1" dirty="0">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a:p>
            <a:r>
              <a:rPr lang="kk-KZ" sz="1200" b="1" dirty="0">
                <a:latin typeface="Times New Roman" panose="02020603050405020304" pitchFamily="18" charset="0"/>
                <a:cs typeface="Times New Roman" panose="02020603050405020304" pitchFamily="18" charset="0"/>
              </a:rPr>
              <a:t>Құзыреттілік: инновациялық ойлау</a:t>
            </a:r>
            <a:endParaRPr lang="ru-RU" sz="1200" dirty="0">
              <a:latin typeface="Times New Roman" panose="02020603050405020304" pitchFamily="18" charset="0"/>
              <a:cs typeface="Times New Roman" panose="02020603050405020304" pitchFamily="18" charset="0"/>
            </a:endParaRPr>
          </a:p>
          <a:p>
            <a:r>
              <a:rPr lang="kk-KZ" sz="1200" dirty="0" smtClean="0">
                <a:latin typeface="Times New Roman" panose="02020603050405020304" pitchFamily="18" charset="0"/>
                <a:cs typeface="Times New Roman" panose="02020603050405020304" pitchFamily="18" charset="0"/>
              </a:rPr>
              <a:t>үйде</a:t>
            </a:r>
            <a:r>
              <a:rPr lang="kk-KZ" sz="1200" dirty="0">
                <a:latin typeface="Times New Roman" panose="02020603050405020304" pitchFamily="18" charset="0"/>
                <a:cs typeface="Times New Roman" panose="02020603050405020304" pitchFamily="18" charset="0"/>
              </a:rPr>
              <a:t>, топта қарапайым тапсырмаларды орындай білу; </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үй жануарларына, бөлме өсімдіктеріне күтім жасау дағдыларының болуы;</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жеке гигиенаны өз бетінше сақтау, ұқыпты киіну және өз заттарын күту, өз бетінше тамақтану және </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тазалықты сақтай білу; </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жеке қауіпсіздік ережелерін сақтау.</a:t>
            </a:r>
            <a:endParaRPr lang="ru-RU" sz="12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5597500" y="443742"/>
            <a:ext cx="6326646" cy="738664"/>
          </a:xfrm>
          <a:prstGeom prst="rect">
            <a:avLst/>
          </a:prstGeom>
          <a:noFill/>
        </p:spPr>
        <p:txBody>
          <a:bodyPr wrap="square" rtlCol="0">
            <a:spAutoFit/>
          </a:bodyPr>
          <a:lstStyle/>
          <a:p>
            <a:r>
              <a:rPr lang="kk-KZ" sz="1400" dirty="0">
                <a:solidFill>
                  <a:srgbClr val="002060"/>
                </a:solidFill>
                <a:latin typeface="Arial" panose="020B0604020202020204" pitchFamily="34" charset="0"/>
                <a:cs typeface="Arial" panose="020B0604020202020204" pitchFamily="34" charset="0"/>
              </a:rPr>
              <a:t>Бағдарламаны дәйекті және кешенді іске асыру нәтижесінде білім берудің барлық деңгейіндегі ұйым </a:t>
            </a:r>
            <a:r>
              <a:rPr lang="ru-RU" sz="1400" dirty="0">
                <a:solidFill>
                  <a:srgbClr val="002060"/>
                </a:solidFill>
                <a:latin typeface="Arial" panose="020B0604020202020204" pitchFamily="34" charset="0"/>
                <a:cs typeface="Arial" panose="020B0604020202020204" pitchFamily="34" charset="0"/>
              </a:rPr>
              <a:t> </a:t>
            </a:r>
            <a:r>
              <a:rPr lang="kk-KZ" sz="1400" dirty="0" smtClean="0">
                <a:solidFill>
                  <a:srgbClr val="002060"/>
                </a:solidFill>
                <a:latin typeface="Arial" panose="020B0604020202020204" pitchFamily="34" charset="0"/>
                <a:cs typeface="Arial" panose="020B0604020202020204" pitchFamily="34" charset="0"/>
              </a:rPr>
              <a:t>тәрбиеленушілері </a:t>
            </a:r>
            <a:r>
              <a:rPr lang="kk-KZ" sz="1400" dirty="0">
                <a:solidFill>
                  <a:srgbClr val="002060"/>
                </a:solidFill>
                <a:latin typeface="Arial" panose="020B0604020202020204" pitchFamily="34" charset="0"/>
                <a:cs typeface="Arial" panose="020B0604020202020204" pitchFamily="34" charset="0"/>
              </a:rPr>
              <a:t>бойында құндылықтар мен негізгі құзыреттері қалыптастыру және </a:t>
            </a:r>
            <a:r>
              <a:rPr lang="kk-KZ" sz="1400" dirty="0" smtClean="0">
                <a:solidFill>
                  <a:srgbClr val="002060"/>
                </a:solidFill>
                <a:latin typeface="Arial" panose="020B0604020202020204" pitchFamily="34" charset="0"/>
                <a:cs typeface="Arial" panose="020B0604020202020204" pitchFamily="34" charset="0"/>
              </a:rPr>
              <a:t>дамыту</a:t>
            </a:r>
            <a:endParaRPr lang="ru-RU" sz="1400" dirty="0">
              <a:solidFill>
                <a:srgbClr val="002060"/>
              </a:solidFill>
              <a:latin typeface="Arial" panose="020B0604020202020204" pitchFamily="34" charset="0"/>
              <a:cs typeface="Arial" panose="020B0604020202020204" pitchFamily="34" charset="0"/>
            </a:endParaRPr>
          </a:p>
        </p:txBody>
      </p:sp>
      <p:sp>
        <p:nvSpPr>
          <p:cNvPr id="28" name="Freeform 5">
            <a:extLst>
              <a:ext uri="{FF2B5EF4-FFF2-40B4-BE49-F238E27FC236}">
                <a16:creationId xmlns="" xmlns:a16="http://schemas.microsoft.com/office/drawing/2014/main" id="{521E93BF-A71F-4416-902C-571190146FF3}"/>
              </a:ext>
            </a:extLst>
          </p:cNvPr>
          <p:cNvSpPr>
            <a:spLocks noEditPoints="1"/>
          </p:cNvSpPr>
          <p:nvPr/>
        </p:nvSpPr>
        <p:spPr bwMode="auto">
          <a:xfrm flipV="1">
            <a:off x="427730" y="5764625"/>
            <a:ext cx="214313" cy="232328"/>
          </a:xfrm>
          <a:custGeom>
            <a:avLst/>
            <a:gdLst>
              <a:gd name="T0" fmla="*/ 30 w 60"/>
              <a:gd name="T1" fmla="*/ 0 h 60"/>
              <a:gd name="T2" fmla="*/ 60 w 60"/>
              <a:gd name="T3" fmla="*/ 30 h 60"/>
              <a:gd name="T4" fmla="*/ 30 w 60"/>
              <a:gd name="T5" fmla="*/ 60 h 60"/>
              <a:gd name="T6" fmla="*/ 0 w 60"/>
              <a:gd name="T7" fmla="*/ 30 h 60"/>
              <a:gd name="T8" fmla="*/ 30 w 60"/>
              <a:gd name="T9" fmla="*/ 0 h 60"/>
              <a:gd name="T10" fmla="*/ 35 w 60"/>
              <a:gd name="T11" fmla="*/ 33 h 60"/>
              <a:gd name="T12" fmla="*/ 34 w 60"/>
              <a:gd name="T13" fmla="*/ 34 h 60"/>
              <a:gd name="T14" fmla="*/ 28 w 60"/>
              <a:gd name="T15" fmla="*/ 40 h 60"/>
              <a:gd name="T16" fmla="*/ 28 w 60"/>
              <a:gd name="T17" fmla="*/ 44 h 60"/>
              <a:gd name="T18" fmla="*/ 32 w 60"/>
              <a:gd name="T19" fmla="*/ 44 h 60"/>
              <a:gd name="T20" fmla="*/ 44 w 60"/>
              <a:gd name="T21" fmla="*/ 32 h 60"/>
              <a:gd name="T22" fmla="*/ 44 w 60"/>
              <a:gd name="T23" fmla="*/ 28 h 60"/>
              <a:gd name="T24" fmla="*/ 32 w 60"/>
              <a:gd name="T25" fmla="*/ 16 h 60"/>
              <a:gd name="T26" fmla="*/ 30 w 60"/>
              <a:gd name="T27" fmla="*/ 15 h 60"/>
              <a:gd name="T28" fmla="*/ 27 w 60"/>
              <a:gd name="T29" fmla="*/ 17 h 60"/>
              <a:gd name="T30" fmla="*/ 28 w 60"/>
              <a:gd name="T31" fmla="*/ 20 h 60"/>
              <a:gd name="T32" fmla="*/ 34 w 60"/>
              <a:gd name="T33" fmla="*/ 27 h 60"/>
              <a:gd name="T34" fmla="*/ 35 w 60"/>
              <a:gd name="T35" fmla="*/ 27 h 60"/>
              <a:gd name="T36" fmla="*/ 34 w 60"/>
              <a:gd name="T37" fmla="*/ 27 h 60"/>
              <a:gd name="T38" fmla="*/ 19 w 60"/>
              <a:gd name="T39" fmla="*/ 27 h 60"/>
              <a:gd name="T40" fmla="*/ 18 w 60"/>
              <a:gd name="T41" fmla="*/ 27 h 60"/>
              <a:gd name="T42" fmla="*/ 15 w 60"/>
              <a:gd name="T43" fmla="*/ 31 h 60"/>
              <a:gd name="T44" fmla="*/ 18 w 60"/>
              <a:gd name="T45" fmla="*/ 33 h 60"/>
              <a:gd name="T46" fmla="*/ 34 w 60"/>
              <a:gd name="T47" fmla="*/ 33 h 60"/>
              <a:gd name="T48" fmla="*/ 35 w 60"/>
              <a:gd name="T49"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60">
                <a:moveTo>
                  <a:pt x="30" y="0"/>
                </a:moveTo>
                <a:cubicBezTo>
                  <a:pt x="47" y="0"/>
                  <a:pt x="60" y="14"/>
                  <a:pt x="60" y="30"/>
                </a:cubicBezTo>
                <a:cubicBezTo>
                  <a:pt x="60" y="47"/>
                  <a:pt x="47" y="60"/>
                  <a:pt x="30" y="60"/>
                </a:cubicBezTo>
                <a:cubicBezTo>
                  <a:pt x="14" y="60"/>
                  <a:pt x="0" y="47"/>
                  <a:pt x="0" y="30"/>
                </a:cubicBezTo>
                <a:cubicBezTo>
                  <a:pt x="0" y="14"/>
                  <a:pt x="14" y="0"/>
                  <a:pt x="30" y="0"/>
                </a:cubicBezTo>
                <a:close/>
                <a:moveTo>
                  <a:pt x="35" y="33"/>
                </a:moveTo>
                <a:cubicBezTo>
                  <a:pt x="35" y="33"/>
                  <a:pt x="34" y="34"/>
                  <a:pt x="34" y="34"/>
                </a:cubicBezTo>
                <a:cubicBezTo>
                  <a:pt x="32" y="36"/>
                  <a:pt x="30" y="38"/>
                  <a:pt x="28" y="40"/>
                </a:cubicBezTo>
                <a:cubicBezTo>
                  <a:pt x="27" y="41"/>
                  <a:pt x="27" y="43"/>
                  <a:pt x="28" y="44"/>
                </a:cubicBezTo>
                <a:cubicBezTo>
                  <a:pt x="29" y="45"/>
                  <a:pt x="31" y="45"/>
                  <a:pt x="32" y="44"/>
                </a:cubicBezTo>
                <a:cubicBezTo>
                  <a:pt x="36" y="40"/>
                  <a:pt x="40" y="36"/>
                  <a:pt x="44" y="32"/>
                </a:cubicBezTo>
                <a:cubicBezTo>
                  <a:pt x="45" y="31"/>
                  <a:pt x="45" y="29"/>
                  <a:pt x="44" y="28"/>
                </a:cubicBezTo>
                <a:cubicBezTo>
                  <a:pt x="40" y="24"/>
                  <a:pt x="36" y="20"/>
                  <a:pt x="32" y="16"/>
                </a:cubicBezTo>
                <a:cubicBezTo>
                  <a:pt x="32" y="15"/>
                  <a:pt x="31" y="15"/>
                  <a:pt x="30" y="15"/>
                </a:cubicBezTo>
                <a:cubicBezTo>
                  <a:pt x="29" y="15"/>
                  <a:pt x="28" y="16"/>
                  <a:pt x="27" y="17"/>
                </a:cubicBezTo>
                <a:cubicBezTo>
                  <a:pt x="27" y="18"/>
                  <a:pt x="27" y="19"/>
                  <a:pt x="28" y="20"/>
                </a:cubicBezTo>
                <a:cubicBezTo>
                  <a:pt x="30" y="22"/>
                  <a:pt x="32" y="24"/>
                  <a:pt x="34" y="27"/>
                </a:cubicBezTo>
                <a:cubicBezTo>
                  <a:pt x="34" y="27"/>
                  <a:pt x="35" y="27"/>
                  <a:pt x="35" y="27"/>
                </a:cubicBezTo>
                <a:cubicBezTo>
                  <a:pt x="34" y="27"/>
                  <a:pt x="34" y="27"/>
                  <a:pt x="34" y="27"/>
                </a:cubicBezTo>
                <a:cubicBezTo>
                  <a:pt x="29" y="27"/>
                  <a:pt x="24" y="27"/>
                  <a:pt x="19" y="27"/>
                </a:cubicBezTo>
                <a:cubicBezTo>
                  <a:pt x="18" y="27"/>
                  <a:pt x="18" y="27"/>
                  <a:pt x="18" y="27"/>
                </a:cubicBezTo>
                <a:cubicBezTo>
                  <a:pt x="16" y="27"/>
                  <a:pt x="15" y="29"/>
                  <a:pt x="15" y="31"/>
                </a:cubicBezTo>
                <a:cubicBezTo>
                  <a:pt x="15" y="32"/>
                  <a:pt x="17" y="33"/>
                  <a:pt x="18" y="33"/>
                </a:cubicBezTo>
                <a:cubicBezTo>
                  <a:pt x="24" y="33"/>
                  <a:pt x="29" y="33"/>
                  <a:pt x="34" y="33"/>
                </a:cubicBezTo>
                <a:cubicBezTo>
                  <a:pt x="34" y="33"/>
                  <a:pt x="34" y="33"/>
                  <a:pt x="35" y="33"/>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TextBox 28">
            <a:extLst>
              <a:ext uri="{FF2B5EF4-FFF2-40B4-BE49-F238E27FC236}">
                <a16:creationId xmlns="" xmlns:a16="http://schemas.microsoft.com/office/drawing/2014/main" id="{51A21795-E279-1BB2-9C93-A19E93CADFB7}"/>
              </a:ext>
            </a:extLst>
          </p:cNvPr>
          <p:cNvSpPr txBox="1"/>
          <p:nvPr/>
        </p:nvSpPr>
        <p:spPr>
          <a:xfrm>
            <a:off x="7765879" y="1276515"/>
            <a:ext cx="4264587" cy="1384995"/>
          </a:xfrm>
          <a:prstGeom prst="rect">
            <a:avLst/>
          </a:prstGeom>
          <a:noFill/>
        </p:spPr>
        <p:txBody>
          <a:bodyPr wrap="square" rtlCol="0">
            <a:spAutoFit/>
          </a:bodyPr>
          <a:lstStyle/>
          <a:p>
            <a:r>
              <a:rPr lang="kk-KZ" sz="1200" b="1" dirty="0">
                <a:latin typeface="Times New Roman" panose="02020603050405020304" pitchFamily="18" charset="0"/>
                <a:cs typeface="Times New Roman" panose="02020603050405020304" pitchFamily="18" charset="0"/>
              </a:rPr>
              <a:t>Құндылық: заң және </a:t>
            </a:r>
            <a:r>
              <a:rPr lang="kk-KZ" sz="1200" b="1" dirty="0" smtClean="0">
                <a:latin typeface="Times New Roman" panose="02020603050405020304" pitchFamily="18" charset="0"/>
                <a:cs typeface="Times New Roman" panose="02020603050405020304" pitchFamily="18" charset="0"/>
              </a:rPr>
              <a:t>тәртіп</a:t>
            </a:r>
            <a:endParaRPr lang="ru-RU" sz="1200" dirty="0">
              <a:latin typeface="Times New Roman" panose="02020603050405020304" pitchFamily="18" charset="0"/>
              <a:cs typeface="Times New Roman" panose="02020603050405020304" pitchFamily="18" charset="0"/>
            </a:endParaRPr>
          </a:p>
          <a:p>
            <a:r>
              <a:rPr lang="kk-KZ" sz="1200" b="1" dirty="0">
                <a:latin typeface="Times New Roman" panose="02020603050405020304" pitchFamily="18" charset="0"/>
                <a:cs typeface="Times New Roman" panose="02020603050405020304" pitchFamily="18" charset="0"/>
              </a:rPr>
              <a:t>Құзыреттілік: азаматтық борыш және </a:t>
            </a:r>
            <a:r>
              <a:rPr lang="kk-KZ" sz="1200" b="1" dirty="0" smtClean="0">
                <a:latin typeface="Times New Roman" panose="02020603050405020304" pitchFamily="18" charset="0"/>
                <a:cs typeface="Times New Roman" panose="02020603050405020304" pitchFamily="18" charset="0"/>
              </a:rPr>
              <a:t>парасаттылық</a:t>
            </a:r>
            <a:endParaRPr lang="ru-RU" sz="1200" dirty="0">
              <a:latin typeface="Times New Roman" panose="02020603050405020304" pitchFamily="18" charset="0"/>
              <a:cs typeface="Times New Roman" panose="02020603050405020304" pitchFamily="18" charset="0"/>
            </a:endParaRPr>
          </a:p>
          <a:p>
            <a:r>
              <a:rPr lang="kk-KZ" sz="1200" dirty="0" smtClean="0">
                <a:latin typeface="Times New Roman" panose="02020603050405020304" pitchFamily="18" charset="0"/>
                <a:cs typeface="Times New Roman" panose="02020603050405020304" pitchFamily="18" charset="0"/>
              </a:rPr>
              <a:t>жалпы </a:t>
            </a:r>
            <a:r>
              <a:rPr lang="kk-KZ" sz="1200" dirty="0">
                <a:latin typeface="Times New Roman" panose="02020603050405020304" pitchFamily="18" charset="0"/>
                <a:cs typeface="Times New Roman" panose="02020603050405020304" pitchFamily="18" charset="0"/>
              </a:rPr>
              <a:t>қабылданған мінез-құлық нормалары мен ережелері жөнінде қарапайым түсініктердің болуы;</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үлкендерді құрметтей білу; </a:t>
            </a:r>
            <a:endParaRPr lang="ru-RU" sz="1200" dirty="0">
              <a:latin typeface="Times New Roman" panose="02020603050405020304" pitchFamily="18" charset="0"/>
              <a:cs typeface="Times New Roman" panose="02020603050405020304" pitchFamily="18" charset="0"/>
            </a:endParaRPr>
          </a:p>
          <a:p>
            <a:r>
              <a:rPr lang="kk-KZ" sz="1200" dirty="0">
                <a:latin typeface="Times New Roman" panose="02020603050405020304" pitchFamily="18" charset="0"/>
                <a:cs typeface="Times New Roman" panose="02020603050405020304" pitchFamily="18" charset="0"/>
              </a:rPr>
              <a:t>үйде, балабақшада, қоғамдық орындарда дұрыс мінез-құлықтың қарапайым дағдыларын қалыптастыру.</a:t>
            </a:r>
            <a:endParaRPr lang="ru-RU" sz="1200" dirty="0">
              <a:latin typeface="Times New Roman" panose="02020603050405020304" pitchFamily="18" charset="0"/>
              <a:cs typeface="Times New Roman" panose="02020603050405020304" pitchFamily="18" charset="0"/>
            </a:endParaRPr>
          </a:p>
        </p:txBody>
      </p:sp>
      <p:sp>
        <p:nvSpPr>
          <p:cNvPr id="30" name="Rectangle 58">
            <a:extLst>
              <a:ext uri="{FF2B5EF4-FFF2-40B4-BE49-F238E27FC236}">
                <a16:creationId xmlns="" xmlns:a16="http://schemas.microsoft.com/office/drawing/2014/main" id="{7CAD525E-9551-469D-AEAE-2E822302B339}"/>
              </a:ext>
            </a:extLst>
          </p:cNvPr>
          <p:cNvSpPr/>
          <p:nvPr/>
        </p:nvSpPr>
        <p:spPr>
          <a:xfrm>
            <a:off x="799792" y="5093648"/>
            <a:ext cx="2404872" cy="23461"/>
          </a:xfrm>
          <a:prstGeom prst="rect">
            <a:avLst/>
          </a:prstGeom>
          <a:gradFill flip="none" rotWithShape="1">
            <a:gsLst>
              <a:gs pos="100000">
                <a:schemeClr val="bg1"/>
              </a:gs>
              <a:gs pos="0">
                <a:schemeClr val="accent5"/>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4867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9">
            <a:extLst>
              <a:ext uri="{FF2B5EF4-FFF2-40B4-BE49-F238E27FC236}">
                <a16:creationId xmlns="" xmlns:a16="http://schemas.microsoft.com/office/drawing/2014/main" id="{711AD030-DFEC-4A1A-AAE5-8CE872355A99}"/>
              </a:ext>
            </a:extLst>
          </p:cNvPr>
          <p:cNvSpPr/>
          <p:nvPr/>
        </p:nvSpPr>
        <p:spPr>
          <a:xfrm>
            <a:off x="680188" y="1498133"/>
            <a:ext cx="2633472" cy="461665"/>
          </a:xfrm>
          <a:prstGeom prst="rect">
            <a:avLst/>
          </a:prstGeom>
        </p:spPr>
        <p:txBody>
          <a:bodyPr wrap="square">
            <a:spAutoFit/>
          </a:bodyPr>
          <a:lstStyle/>
          <a:p>
            <a:r>
              <a:rPr lang="kk-KZ" sz="2400" b="1" i="1" dirty="0" smtClean="0">
                <a:latin typeface="Arial" panose="020B0604020202020204" pitchFamily="34" charset="0"/>
                <a:ea typeface="Lato Bold" panose="020F0502020204030203" pitchFamily="34" charset="0"/>
                <a:cs typeface="Arial" panose="020B0604020202020204" pitchFamily="34" charset="0"/>
              </a:rPr>
              <a:t> </a:t>
            </a:r>
            <a:endParaRPr lang="en-US" sz="2400" b="1" i="1" dirty="0">
              <a:latin typeface="Arial" panose="020B0604020202020204" pitchFamily="34" charset="0"/>
              <a:ea typeface="Lato Bold" panose="020F0502020204030203" pitchFamily="34" charset="0"/>
              <a:cs typeface="Arial" panose="020B0604020202020204" pitchFamily="34" charset="0"/>
            </a:endParaRPr>
          </a:p>
        </p:txBody>
      </p:sp>
      <p:sp>
        <p:nvSpPr>
          <p:cNvPr id="5" name="Прямоугольник 4"/>
          <p:cNvSpPr/>
          <p:nvPr/>
        </p:nvSpPr>
        <p:spPr>
          <a:xfrm>
            <a:off x="981010" y="326492"/>
            <a:ext cx="10838608" cy="461665"/>
          </a:xfrm>
          <a:prstGeom prst="rect">
            <a:avLst/>
          </a:prstGeom>
        </p:spPr>
        <p:txBody>
          <a:bodyPr wrap="none">
            <a:spAutoFit/>
          </a:bodyPr>
          <a:lstStyle/>
          <a:p>
            <a:r>
              <a:rPr lang="ru-RU" sz="2400" b="1" dirty="0">
                <a:solidFill>
                  <a:schemeClr val="accent5">
                    <a:lumMod val="50000"/>
                  </a:schemeClr>
                </a:solidFill>
                <a:latin typeface="Arial" panose="020B0604020202020204" pitchFamily="34" charset="0"/>
                <a:cs typeface="Arial" panose="020B0604020202020204" pitchFamily="34" charset="0"/>
              </a:rPr>
              <a:t>«БІРТҰТАС ТӘРБИЕ» </a:t>
            </a:r>
            <a:r>
              <a:rPr lang="ru-RU" sz="2400" b="1" dirty="0" smtClean="0">
                <a:solidFill>
                  <a:schemeClr val="accent5">
                    <a:lumMod val="50000"/>
                  </a:schemeClr>
                </a:solidFill>
                <a:latin typeface="Arial" panose="020B0604020202020204" pitchFamily="34" charset="0"/>
                <a:cs typeface="Arial" panose="020B0604020202020204" pitchFamily="34" charset="0"/>
              </a:rPr>
              <a:t>БАҒДАРЛАМАСЫН ЖҮЗЕГЕ </a:t>
            </a:r>
            <a:r>
              <a:rPr lang="ru-RU" sz="2400" b="1" dirty="0">
                <a:solidFill>
                  <a:schemeClr val="accent5">
                    <a:lumMod val="50000"/>
                  </a:schemeClr>
                </a:solidFill>
                <a:latin typeface="Arial" panose="020B0604020202020204" pitchFamily="34" charset="0"/>
                <a:cs typeface="Arial" panose="020B0604020202020204" pitchFamily="34" charset="0"/>
              </a:rPr>
              <a:t>АСЫРУ </a:t>
            </a:r>
            <a:r>
              <a:rPr lang="ru-RU" sz="2400" b="1" dirty="0" smtClean="0">
                <a:solidFill>
                  <a:schemeClr val="accent5">
                    <a:lumMod val="50000"/>
                  </a:schemeClr>
                </a:solidFill>
                <a:latin typeface="Arial" panose="020B0604020202020204" pitchFamily="34" charset="0"/>
                <a:cs typeface="Arial" panose="020B0604020202020204" pitchFamily="34" charset="0"/>
              </a:rPr>
              <a:t>ЖОСПАРЫ</a:t>
            </a:r>
            <a:endParaRPr lang="en-US" sz="2400"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512896525"/>
              </p:ext>
            </p:extLst>
          </p:nvPr>
        </p:nvGraphicFramePr>
        <p:xfrm>
          <a:off x="226077" y="863572"/>
          <a:ext cx="11535509" cy="5671718"/>
        </p:xfrm>
        <a:graphic>
          <a:graphicData uri="http://schemas.openxmlformats.org/drawingml/2006/table">
            <a:tbl>
              <a:tblPr firstRow="1" firstCol="1" bandRow="1">
                <a:tableStyleId>{5940675A-B579-460E-94D1-54222C63F5DA}</a:tableStyleId>
              </a:tblPr>
              <a:tblGrid>
                <a:gridCol w="523426">
                  <a:extLst>
                    <a:ext uri="{9D8B030D-6E8A-4147-A177-3AD203B41FA5}">
                      <a16:colId xmlns="" xmlns:a16="http://schemas.microsoft.com/office/drawing/2014/main" val="2184479754"/>
                    </a:ext>
                  </a:extLst>
                </a:gridCol>
                <a:gridCol w="5611541">
                  <a:extLst>
                    <a:ext uri="{9D8B030D-6E8A-4147-A177-3AD203B41FA5}">
                      <a16:colId xmlns="" xmlns:a16="http://schemas.microsoft.com/office/drawing/2014/main" val="3854325930"/>
                    </a:ext>
                  </a:extLst>
                </a:gridCol>
                <a:gridCol w="1590260">
                  <a:extLst>
                    <a:ext uri="{9D8B030D-6E8A-4147-A177-3AD203B41FA5}">
                      <a16:colId xmlns="" xmlns:a16="http://schemas.microsoft.com/office/drawing/2014/main" val="628260805"/>
                    </a:ext>
                  </a:extLst>
                </a:gridCol>
                <a:gridCol w="2321781">
                  <a:extLst>
                    <a:ext uri="{9D8B030D-6E8A-4147-A177-3AD203B41FA5}">
                      <a16:colId xmlns="" xmlns:a16="http://schemas.microsoft.com/office/drawing/2014/main" val="996942634"/>
                    </a:ext>
                  </a:extLst>
                </a:gridCol>
                <a:gridCol w="1488501">
                  <a:extLst>
                    <a:ext uri="{9D8B030D-6E8A-4147-A177-3AD203B41FA5}">
                      <a16:colId xmlns="" xmlns:a16="http://schemas.microsoft.com/office/drawing/2014/main" val="4088091196"/>
                    </a:ext>
                  </a:extLst>
                </a:gridCol>
              </a:tblGrid>
              <a:tr h="172988">
                <a:tc>
                  <a:txBody>
                    <a:bodyPr/>
                    <a:lstStyle/>
                    <a:p>
                      <a:pPr algn="ctr">
                        <a:lnSpc>
                          <a:spcPct val="107000"/>
                        </a:lnSpc>
                        <a:spcAft>
                          <a:spcPts val="0"/>
                        </a:spcAft>
                      </a:pPr>
                      <a:r>
                        <a:rPr lang="ru-RU" sz="1300" b="1" kern="100" dirty="0">
                          <a:effectLst/>
                          <a:latin typeface="Times New Roman" panose="02020603050405020304" pitchFamily="18" charset="0"/>
                          <a:cs typeface="Times New Roman" panose="02020603050405020304" pitchFamily="18" charset="0"/>
                        </a:rPr>
                        <a:t>№</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ru-RU" sz="1300" b="1" kern="100" spc="10" dirty="0">
                          <a:effectLst/>
                          <a:latin typeface="Times New Roman" panose="02020603050405020304" pitchFamily="18" charset="0"/>
                          <a:cs typeface="Times New Roman" panose="02020603050405020304" pitchFamily="18" charset="0"/>
                        </a:rPr>
                        <a:t>Іс шара</a:t>
                      </a:r>
                      <a:r>
                        <a:rPr lang="kk-KZ" sz="1300" b="1" kern="100" spc="10" dirty="0">
                          <a:effectLst/>
                          <a:latin typeface="Times New Roman" panose="02020603050405020304" pitchFamily="18" charset="0"/>
                          <a:cs typeface="Times New Roman" panose="02020603050405020304" pitchFamily="18" charset="0"/>
                        </a:rPr>
                        <a:t>лар</a:t>
                      </a:r>
                      <a:r>
                        <a:rPr lang="ru-RU" sz="1300" b="1" kern="100" spc="10" dirty="0">
                          <a:effectLst/>
                          <a:latin typeface="Times New Roman" panose="02020603050405020304" pitchFamily="18" charset="0"/>
                          <a:cs typeface="Times New Roman" panose="02020603050405020304" pitchFamily="18" charset="0"/>
                        </a:rPr>
                        <a:t> атауы</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ru-RU" sz="1300" b="1" kern="100" dirty="0">
                          <a:effectLst/>
                          <a:latin typeface="Times New Roman" panose="02020603050405020304" pitchFamily="18" charset="0"/>
                          <a:cs typeface="Times New Roman" panose="02020603050405020304" pitchFamily="18" charset="0"/>
                        </a:rPr>
                        <a:t>Аяқталу нысаны</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ru-RU" sz="1300" b="1" kern="100" spc="10" dirty="0">
                          <a:effectLst/>
                          <a:latin typeface="Times New Roman" panose="02020603050405020304" pitchFamily="18" charset="0"/>
                          <a:cs typeface="Times New Roman" panose="02020603050405020304" pitchFamily="18" charset="0"/>
                        </a:rPr>
                        <a:t>Жауапты орындаушылар</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b="1" kern="100" spc="10" dirty="0">
                          <a:effectLst/>
                          <a:latin typeface="Times New Roman" panose="02020603050405020304" pitchFamily="18" charset="0"/>
                          <a:cs typeface="Times New Roman" panose="02020603050405020304" pitchFamily="18" charset="0"/>
                        </a:rPr>
                        <a:t>О</a:t>
                      </a:r>
                      <a:r>
                        <a:rPr lang="ru-RU" sz="1300" b="1" kern="100" spc="10" dirty="0">
                          <a:effectLst/>
                          <a:latin typeface="Times New Roman" panose="02020603050405020304" pitchFamily="18" charset="0"/>
                          <a:cs typeface="Times New Roman" panose="02020603050405020304" pitchFamily="18" charset="0"/>
                        </a:rPr>
                        <a:t>рындау мерзімдері</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extLst>
                  <a:ext uri="{0D108BD9-81ED-4DB2-BD59-A6C34878D82A}">
                    <a16:rowId xmlns="" xmlns:a16="http://schemas.microsoft.com/office/drawing/2014/main" val="349399369"/>
                  </a:ext>
                </a:extLst>
              </a:tr>
              <a:tr h="74152">
                <a:tc gridSpan="5">
                  <a:txBody>
                    <a:bodyPr/>
                    <a:lstStyle/>
                    <a:p>
                      <a:pPr algn="ctr">
                        <a:lnSpc>
                          <a:spcPct val="107000"/>
                        </a:lnSpc>
                        <a:spcAft>
                          <a:spcPts val="0"/>
                        </a:spcAft>
                      </a:pPr>
                      <a:r>
                        <a:rPr lang="kk-KZ" sz="1300" b="1" dirty="0">
                          <a:effectLst/>
                          <a:latin typeface="Times New Roman" panose="02020603050405020304" pitchFamily="18" charset="0"/>
                          <a:cs typeface="Times New Roman" panose="02020603050405020304" pitchFamily="18" charset="0"/>
                        </a:rPr>
                        <a:t>Ұ</a:t>
                      </a:r>
                      <a:r>
                        <a:rPr lang="ru-RU" sz="1300" b="1" dirty="0">
                          <a:effectLst/>
                          <a:latin typeface="Times New Roman" panose="02020603050405020304" pitchFamily="18" charset="0"/>
                          <a:cs typeface="Times New Roman" panose="02020603050405020304" pitchFamily="18" charset="0"/>
                        </a:rPr>
                        <a:t>йымдастыру</a:t>
                      </a:r>
                      <a:r>
                        <a:rPr lang="kk-KZ" sz="1300" b="1" dirty="0">
                          <a:effectLst/>
                          <a:latin typeface="Times New Roman" panose="02020603050405020304" pitchFamily="18" charset="0"/>
                          <a:cs typeface="Times New Roman" panose="02020603050405020304" pitchFamily="18" charset="0"/>
                        </a:rPr>
                        <a:t> және әдістемелік сүйемелдеу жұмыстары</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2413566059"/>
                  </a:ext>
                </a:extLst>
              </a:tr>
              <a:tr h="345976">
                <a:tc>
                  <a:txBody>
                    <a:bodyPr/>
                    <a:lstStyle/>
                    <a:p>
                      <a:pPr marL="342900" lvl="0" indent="-342900" algn="ctr">
                        <a:lnSpc>
                          <a:spcPct val="107000"/>
                        </a:lnSpc>
                        <a:spcAft>
                          <a:spcPts val="0"/>
                        </a:spcAft>
                        <a:buFont typeface="+mj-lt"/>
                        <a:buAutoNum type="arabicPeriod"/>
                      </a:pPr>
                      <a:r>
                        <a:rPr lang="ru-RU" sz="1300" kern="1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just">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«Біртұтас тәрбие» бағдарламасының кешенді жоспарын  дайындау, </a:t>
                      </a:r>
                      <a:r>
                        <a:rPr lang="kk-KZ" sz="1300" dirty="0">
                          <a:effectLst/>
                          <a:latin typeface="Times New Roman" panose="02020603050405020304" pitchFamily="18" charset="0"/>
                          <a:cs typeface="Times New Roman" panose="02020603050405020304" pitchFamily="18" charset="0"/>
                        </a:rPr>
                        <a:t>ведомствоаралық өзара әрекеттесу алгоритмін жасақтау </a:t>
                      </a:r>
                      <a:r>
                        <a:rPr lang="kk-KZ" sz="1300" kern="100" spc="10" dirty="0">
                          <a:effectLst/>
                          <a:latin typeface="Times New Roman" panose="02020603050405020304" pitchFamily="18" charset="0"/>
                          <a:cs typeface="Times New Roman" panose="02020603050405020304" pitchFamily="18" charset="0"/>
                        </a:rPr>
                        <a:t>және бекіту.</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dirty="0">
                          <a:effectLst/>
                          <a:latin typeface="Times New Roman" panose="02020603050405020304" pitchFamily="18" charset="0"/>
                          <a:cs typeface="Times New Roman" panose="02020603050405020304" pitchFamily="18" charset="0"/>
                        </a:rPr>
                        <a:t>Өңірлік жоспар</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dirty="0">
                          <a:effectLst/>
                          <a:latin typeface="Times New Roman" panose="02020603050405020304" pitchFamily="18" charset="0"/>
                          <a:cs typeface="Times New Roman" panose="02020603050405020304" pitchFamily="18" charset="0"/>
                        </a:rPr>
                        <a:t>Жергілікті атқарушы орган, </a:t>
                      </a:r>
                      <a:r>
                        <a:rPr lang="kk-KZ" sz="1300" kern="100" spc="10" dirty="0">
                          <a:effectLst/>
                          <a:latin typeface="Times New Roman" panose="02020603050405020304" pitchFamily="18" charset="0"/>
                          <a:cs typeface="Times New Roman" panose="02020603050405020304" pitchFamily="18" charset="0"/>
                        </a:rPr>
                        <a:t>Білім басқармасы</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Тамыз </a:t>
                      </a:r>
                      <a:endParaRPr lang="ru-RU" sz="13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2024 жыл</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extLst>
                  <a:ext uri="{0D108BD9-81ED-4DB2-BD59-A6C34878D82A}">
                    <a16:rowId xmlns="" xmlns:a16="http://schemas.microsoft.com/office/drawing/2014/main" val="2122212255"/>
                  </a:ext>
                </a:extLst>
              </a:tr>
              <a:tr h="565881">
                <a:tc>
                  <a:txBody>
                    <a:bodyPr/>
                    <a:lstStyle/>
                    <a:p>
                      <a:pPr marL="0" lvl="0" indent="0" algn="ctr">
                        <a:lnSpc>
                          <a:spcPct val="107000"/>
                        </a:lnSpc>
                        <a:spcAft>
                          <a:spcPts val="0"/>
                        </a:spcAft>
                        <a:buFont typeface="+mj-lt"/>
                        <a:buNone/>
                      </a:pPr>
                      <a:r>
                        <a:rPr lang="ru-RU" sz="1300" kern="100" dirty="0" smtClean="0">
                          <a:effectLst/>
                          <a:latin typeface="Times New Roman" panose="02020603050405020304" pitchFamily="18" charset="0"/>
                          <a:cs typeface="Times New Roman" panose="02020603050405020304" pitchFamily="18" charset="0"/>
                        </a:rPr>
                        <a:t>2.</a:t>
                      </a:r>
                      <a:r>
                        <a:rPr lang="ru-RU" sz="1300" kern="1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just">
                        <a:spcAft>
                          <a:spcPts val="0"/>
                        </a:spcAft>
                      </a:pPr>
                      <a:r>
                        <a:rPr lang="kk-KZ" sz="1300" dirty="0">
                          <a:effectLst/>
                          <a:latin typeface="Times New Roman" panose="02020603050405020304" pitchFamily="18" charset="0"/>
                          <a:cs typeface="Times New Roman" panose="02020603050405020304" pitchFamily="18" charset="0"/>
                        </a:rPr>
                        <a:t>Б</a:t>
                      </a:r>
                      <a:r>
                        <a:rPr lang="ru-RU" sz="1300" dirty="0">
                          <a:effectLst/>
                          <a:latin typeface="Times New Roman" panose="02020603050405020304" pitchFamily="18" charset="0"/>
                          <a:cs typeface="Times New Roman" panose="02020603050405020304" pitchFamily="18" charset="0"/>
                        </a:rPr>
                        <a:t>ілім беру процесінің барлық қатысушыларының өзара іс-қимылы арқылы құндылыққа негізделген білім</a:t>
                      </a:r>
                      <a:r>
                        <a:rPr lang="kk-KZ" sz="1300" dirty="0">
                          <a:effectLst/>
                          <a:latin typeface="Times New Roman" panose="02020603050405020304" pitchFamily="18" charset="0"/>
                          <a:cs typeface="Times New Roman" panose="02020603050405020304" pitchFamily="18" charset="0"/>
                        </a:rPr>
                        <a:t> мен тәрбие </a:t>
                      </a:r>
                      <a:r>
                        <a:rPr lang="ru-RU" sz="1300" dirty="0">
                          <a:effectLst/>
                          <a:latin typeface="Times New Roman" panose="02020603050405020304" pitchFamily="18" charset="0"/>
                          <a:cs typeface="Times New Roman" panose="02020603050405020304" pitchFamily="18" charset="0"/>
                        </a:rPr>
                        <a:t>беруді жоспарлаудың біртұтас тәсілін енгізу</a:t>
                      </a:r>
                      <a:r>
                        <a:rPr lang="kk-KZ" sz="1300" dirty="0">
                          <a:effectLst/>
                          <a:latin typeface="Times New Roman" panose="02020603050405020304" pitchFamily="18" charset="0"/>
                          <a:cs typeface="Times New Roman" panose="02020603050405020304" pitchFamily="18" charset="0"/>
                        </a:rPr>
                        <a:t> негізінде </a:t>
                      </a:r>
                      <a:r>
                        <a:rPr lang="ru-RU" sz="1300" dirty="0">
                          <a:effectLst/>
                          <a:latin typeface="Times New Roman" panose="02020603050405020304" pitchFamily="18" charset="0"/>
                          <a:cs typeface="Times New Roman" panose="02020603050405020304" pitchFamily="18" charset="0"/>
                        </a:rPr>
                        <a:t>жергілікті</a:t>
                      </a:r>
                      <a:r>
                        <a:rPr lang="kk-KZ" sz="1300" dirty="0">
                          <a:effectLst/>
                          <a:latin typeface="Times New Roman" panose="02020603050405020304" pitchFamily="18" charset="0"/>
                          <a:cs typeface="Times New Roman" panose="02020603050405020304" pitchFamily="18" charset="0"/>
                        </a:rPr>
                        <a:t> мүдделі орган өкілдерімен кездесу.</a:t>
                      </a:r>
                      <a:endParaRPr lang="ru-RU" sz="1300" dirty="0">
                        <a:effectLst/>
                        <a:latin typeface="Times New Roman" panose="02020603050405020304" pitchFamily="18" charset="0"/>
                        <a:cs typeface="Times New Roman" panose="02020603050405020304" pitchFamily="18" charset="0"/>
                      </a:endParaRPr>
                    </a:p>
                  </a:txBody>
                  <a:tcPr marL="25984" marR="25984" marT="0" marB="0"/>
                </a:tc>
                <a:tc>
                  <a:txBody>
                    <a:bodyPr/>
                    <a:lstStyle/>
                    <a:p>
                      <a:pPr algn="ctr"/>
                      <a:r>
                        <a:rPr lang="kk-KZ" sz="1300" dirty="0">
                          <a:effectLst/>
                          <a:latin typeface="Times New Roman" panose="02020603050405020304" pitchFamily="18" charset="0"/>
                          <a:cs typeface="Times New Roman" panose="02020603050405020304" pitchFamily="18" charset="0"/>
                        </a:rPr>
                        <a:t>Іс-шаралар</a:t>
                      </a:r>
                      <a:endParaRPr lang="ru-RU" sz="1300" dirty="0">
                        <a:effectLst/>
                        <a:latin typeface="Times New Roman" panose="02020603050405020304" pitchFamily="18" charset="0"/>
                        <a:cs typeface="Times New Roman" panose="02020603050405020304" pitchFamily="18" charset="0"/>
                      </a:endParaRPr>
                    </a:p>
                  </a:txBody>
                  <a:tcPr marL="25984" marR="25984" marT="0" marB="0"/>
                </a:tc>
                <a:tc>
                  <a:txBody>
                    <a:bodyPr/>
                    <a:lstStyle/>
                    <a:p>
                      <a:pPr algn="ctr">
                        <a:lnSpc>
                          <a:spcPct val="107000"/>
                        </a:lnSpc>
                        <a:spcAft>
                          <a:spcPts val="800"/>
                        </a:spcAft>
                      </a:pPr>
                      <a:r>
                        <a:rPr lang="kk-KZ" sz="1300" dirty="0">
                          <a:effectLst/>
                          <a:latin typeface="Times New Roman" panose="02020603050405020304" pitchFamily="18" charset="0"/>
                          <a:cs typeface="Times New Roman" panose="02020603050405020304" pitchFamily="18" charset="0"/>
                        </a:rPr>
                        <a:t>Басқармалар</a:t>
                      </a:r>
                      <a:endParaRPr lang="ru-RU" sz="1300" dirty="0">
                        <a:effectLst/>
                        <a:latin typeface="Times New Roman" panose="02020603050405020304" pitchFamily="18" charset="0"/>
                        <a:cs typeface="Times New Roman" panose="02020603050405020304" pitchFamily="18" charset="0"/>
                      </a:endParaRPr>
                    </a:p>
                    <a:p>
                      <a:pPr algn="ctr"/>
                      <a:r>
                        <a:rPr lang="ru-RU" sz="1300" dirty="0">
                          <a:effectLst/>
                          <a:latin typeface="Times New Roman" panose="02020603050405020304" pitchFamily="18" charset="0"/>
                          <a:cs typeface="Times New Roman" panose="02020603050405020304" pitchFamily="18" charset="0"/>
                        </a:rPr>
                        <a:t> </a:t>
                      </a:r>
                    </a:p>
                  </a:txBody>
                  <a:tcPr marL="25984" marR="25984" marT="0" marB="0"/>
                </a:tc>
                <a:tc>
                  <a:txBody>
                    <a:bodyPr/>
                    <a:lstStyle/>
                    <a:p>
                      <a:pPr algn="ctr"/>
                      <a:r>
                        <a:rPr lang="kk-KZ" sz="1300" dirty="0">
                          <a:effectLst/>
                          <a:latin typeface="Times New Roman" panose="02020603050405020304" pitchFamily="18" charset="0"/>
                          <a:cs typeface="Times New Roman" panose="02020603050405020304" pitchFamily="18" charset="0"/>
                        </a:rPr>
                        <a:t>Тұрақты</a:t>
                      </a:r>
                      <a:endParaRPr lang="ru-RU" sz="1300" dirty="0">
                        <a:effectLst/>
                        <a:latin typeface="Times New Roman" panose="02020603050405020304" pitchFamily="18" charset="0"/>
                        <a:cs typeface="Times New Roman" panose="02020603050405020304" pitchFamily="18" charset="0"/>
                      </a:endParaRPr>
                    </a:p>
                  </a:txBody>
                  <a:tcPr marL="25984" marR="25984" marT="0" marB="0"/>
                </a:tc>
                <a:extLst>
                  <a:ext uri="{0D108BD9-81ED-4DB2-BD59-A6C34878D82A}">
                    <a16:rowId xmlns="" xmlns:a16="http://schemas.microsoft.com/office/drawing/2014/main" val="1302201068"/>
                  </a:ext>
                </a:extLst>
              </a:tr>
              <a:tr h="345976">
                <a:tc>
                  <a:txBody>
                    <a:bodyPr/>
                    <a:lstStyle/>
                    <a:p>
                      <a:pPr marL="0" lvl="0" indent="0" algn="ctr">
                        <a:lnSpc>
                          <a:spcPct val="107000"/>
                        </a:lnSpc>
                        <a:spcAft>
                          <a:spcPts val="0"/>
                        </a:spcAft>
                        <a:buFont typeface="+mj-lt"/>
                        <a:buNone/>
                      </a:pPr>
                      <a:r>
                        <a:rPr lang="ru-RU" sz="1300" kern="100" dirty="0" smtClean="0">
                          <a:effectLst/>
                          <a:latin typeface="Times New Roman" panose="02020603050405020304" pitchFamily="18" charset="0"/>
                          <a:cs typeface="Times New Roman" panose="02020603050405020304" pitchFamily="18" charset="0"/>
                        </a:rPr>
                        <a:t>3.</a:t>
                      </a:r>
                      <a:r>
                        <a:rPr lang="ru-RU" sz="1300" kern="1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just">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 «Біртұтас тәрбие» бағдарламасының жаңартылған мазмұны және оны енгізу алгоритмі бойыншпа оқыту семинарын ұйымдастыру.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Ақпарат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Білім басқармасы, әдістемелік орталық, шығармашылық топ</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12-16.08.2024ж.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extLst>
                  <a:ext uri="{0D108BD9-81ED-4DB2-BD59-A6C34878D82A}">
                    <a16:rowId xmlns="" xmlns:a16="http://schemas.microsoft.com/office/drawing/2014/main" val="2122026621"/>
                  </a:ext>
                </a:extLst>
              </a:tr>
              <a:tr h="259482">
                <a:tc>
                  <a:txBody>
                    <a:bodyPr/>
                    <a:lstStyle/>
                    <a:p>
                      <a:pPr marL="0" lvl="0" indent="0" algn="ctr">
                        <a:lnSpc>
                          <a:spcPct val="107000"/>
                        </a:lnSpc>
                        <a:spcAft>
                          <a:spcPts val="0"/>
                        </a:spcAft>
                        <a:buFont typeface="+mj-lt"/>
                        <a:buNone/>
                      </a:pPr>
                      <a:r>
                        <a:rPr lang="ru-RU" sz="1300" kern="100" dirty="0" smtClean="0">
                          <a:effectLst/>
                          <a:latin typeface="Times New Roman" panose="02020603050405020304" pitchFamily="18" charset="0"/>
                          <a:cs typeface="Times New Roman" panose="02020603050405020304" pitchFamily="18" charset="0"/>
                        </a:rPr>
                        <a:t>4.</a:t>
                      </a:r>
                      <a:r>
                        <a:rPr lang="ru-RU" sz="1300" kern="1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just">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Білім басқармасының сайтына кешенді жоспарды орналастырып, педагогтер қауымын ақпараттандыру.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Ақпарат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kern="100" spc="10">
                          <a:effectLst/>
                          <a:latin typeface="Times New Roman" panose="02020603050405020304" pitchFamily="18" charset="0"/>
                          <a:cs typeface="Times New Roman" panose="02020603050405020304" pitchFamily="18" charset="0"/>
                        </a:rPr>
                        <a:t>Білім басқармасы, әдістемелік орталық, шығармашылық топ</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Қыркүйек </a:t>
                      </a:r>
                      <a:endParaRPr lang="ru-RU" sz="13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300" kern="100" spc="10" dirty="0">
                          <a:effectLst/>
                          <a:latin typeface="Times New Roman" panose="02020603050405020304" pitchFamily="18" charset="0"/>
                          <a:cs typeface="Times New Roman" panose="02020603050405020304" pitchFamily="18" charset="0"/>
                        </a:rPr>
                        <a:t>2024 жыл</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extLst>
                  <a:ext uri="{0D108BD9-81ED-4DB2-BD59-A6C34878D82A}">
                    <a16:rowId xmlns="" xmlns:a16="http://schemas.microsoft.com/office/drawing/2014/main" val="2086889877"/>
                  </a:ext>
                </a:extLst>
              </a:tr>
              <a:tr h="1050921">
                <a:tc>
                  <a:txBody>
                    <a:bodyPr/>
                    <a:lstStyle/>
                    <a:p>
                      <a:pPr marL="0" lvl="0" indent="0" algn="ctr">
                        <a:lnSpc>
                          <a:spcPct val="107000"/>
                        </a:lnSpc>
                        <a:spcAft>
                          <a:spcPts val="0"/>
                        </a:spcAft>
                        <a:buFont typeface="+mj-lt"/>
                        <a:buNone/>
                      </a:pPr>
                      <a:r>
                        <a:rPr lang="ru-RU" sz="1300" kern="100" dirty="0" smtClean="0">
                          <a:effectLst/>
                          <a:latin typeface="Times New Roman" panose="02020603050405020304" pitchFamily="18" charset="0"/>
                          <a:cs typeface="Times New Roman" panose="02020603050405020304" pitchFamily="18" charset="0"/>
                        </a:rPr>
                        <a:t>5.</a:t>
                      </a:r>
                      <a:r>
                        <a:rPr lang="ru-RU" sz="1300" kern="1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just">
                        <a:spcAft>
                          <a:spcPts val="0"/>
                        </a:spcAft>
                      </a:pPr>
                      <a:r>
                        <a:rPr lang="ru-RU" sz="1300" dirty="0">
                          <a:effectLst/>
                          <a:latin typeface="Times New Roman" panose="02020603050405020304" pitchFamily="18" charset="0"/>
                          <a:cs typeface="Times New Roman" panose="02020603050405020304" pitchFamily="18" charset="0"/>
                        </a:rPr>
                        <a:t>Кәмелетке толмағандар арасындағы құқық бұзушылықтардың профилактикасы мен балалардың қадағалаусыз және панасыз қалуының алдын алу туралы Қазақстан Республикасының 2004 жылғы 9 шілдедегі N 591 Заңын жүзеге </a:t>
                      </a:r>
                      <a:r>
                        <a:rPr lang="kk-KZ" sz="1300" dirty="0">
                          <a:effectLst/>
                          <a:latin typeface="Times New Roman" panose="02020603050405020304" pitchFamily="18" charset="0"/>
                          <a:cs typeface="Times New Roman" panose="02020603050405020304" pitchFamily="18" charset="0"/>
                        </a:rPr>
                        <a:t>асыру мақсатына білім беру ұйымдарында құқық қорғау қызметкерлерімен бірлескен іс</a:t>
                      </a:r>
                      <a:r>
                        <a:rPr lang="ru-RU" sz="1300" dirty="0">
                          <a:effectLst/>
                          <a:latin typeface="Times New Roman" panose="02020603050405020304" pitchFamily="18" charset="0"/>
                          <a:cs typeface="Times New Roman" panose="02020603050405020304" pitchFamily="18" charset="0"/>
                        </a:rPr>
                        <a:t>-</a:t>
                      </a:r>
                      <a:r>
                        <a:rPr lang="kk-KZ" sz="1300" dirty="0">
                          <a:effectLst/>
                          <a:latin typeface="Times New Roman" panose="02020603050405020304" pitchFamily="18" charset="0"/>
                          <a:cs typeface="Times New Roman" panose="02020603050405020304" pitchFamily="18" charset="0"/>
                        </a:rPr>
                        <a:t>шаралар ұйымдастыру (кездесулер, онлайн талқылаулар, сауалнамалар, бейнематериалдар шеруі т.б.)</a:t>
                      </a:r>
                      <a:endParaRPr lang="ru-RU" sz="1300" dirty="0">
                        <a:effectLst/>
                        <a:latin typeface="Times New Roman" panose="02020603050405020304" pitchFamily="18" charset="0"/>
                        <a:cs typeface="Times New Roman" panose="02020603050405020304" pitchFamily="18" charset="0"/>
                      </a:endParaRPr>
                    </a:p>
                  </a:txBody>
                  <a:tcPr marL="25984" marR="25984" marT="0" marB="0"/>
                </a:tc>
                <a:tc>
                  <a:txBody>
                    <a:bodyPr/>
                    <a:lstStyle/>
                    <a:p>
                      <a:pPr algn="ctr"/>
                      <a:r>
                        <a:rPr lang="kk-KZ" sz="1300">
                          <a:effectLst/>
                          <a:latin typeface="Times New Roman" panose="02020603050405020304" pitchFamily="18" charset="0"/>
                          <a:cs typeface="Times New Roman" panose="02020603050405020304" pitchFamily="18" charset="0"/>
                        </a:rPr>
                        <a:t>Іс-шаралар жоспары</a:t>
                      </a:r>
                      <a:endParaRPr lang="ru-RU" sz="1300">
                        <a:effectLst/>
                        <a:latin typeface="Times New Roman" panose="02020603050405020304" pitchFamily="18" charset="0"/>
                        <a:cs typeface="Times New Roman" panose="02020603050405020304" pitchFamily="18" charset="0"/>
                      </a:endParaRPr>
                    </a:p>
                  </a:txBody>
                  <a:tcPr marL="25984" marR="25984" marT="0" marB="0"/>
                </a:tc>
                <a:tc>
                  <a:txBody>
                    <a:bodyPr/>
                    <a:lstStyle/>
                    <a:p>
                      <a:pPr algn="ctr">
                        <a:lnSpc>
                          <a:spcPct val="107000"/>
                        </a:lnSpc>
                        <a:spcAft>
                          <a:spcPts val="800"/>
                        </a:spcAft>
                      </a:pPr>
                      <a:r>
                        <a:rPr lang="kk-KZ" sz="1300" dirty="0">
                          <a:effectLst/>
                          <a:latin typeface="Times New Roman" panose="02020603050405020304" pitchFamily="18" charset="0"/>
                          <a:cs typeface="Times New Roman" panose="02020603050405020304" pitchFamily="18" charset="0"/>
                        </a:rPr>
                        <a:t>Білім беру басқармасы</a:t>
                      </a:r>
                      <a:endParaRPr lang="ru-RU" sz="1300" dirty="0">
                        <a:effectLst/>
                        <a:latin typeface="Times New Roman" panose="02020603050405020304" pitchFamily="18" charset="0"/>
                        <a:cs typeface="Times New Roman" panose="02020603050405020304" pitchFamily="18" charset="0"/>
                      </a:endParaRPr>
                    </a:p>
                    <a:p>
                      <a:pPr>
                        <a:lnSpc>
                          <a:spcPct val="107000"/>
                        </a:lnSpc>
                        <a:spcAft>
                          <a:spcPts val="800"/>
                        </a:spcAft>
                      </a:pPr>
                      <a:r>
                        <a:rPr lang="ru-RU" sz="1300" dirty="0">
                          <a:effectLst/>
                          <a:latin typeface="Times New Roman" panose="02020603050405020304" pitchFamily="18" charset="0"/>
                          <a:cs typeface="Times New Roman" panose="02020603050405020304" pitchFamily="18" charset="0"/>
                        </a:rPr>
                        <a:t> </a:t>
                      </a:r>
                    </a:p>
                    <a:p>
                      <a:pPr algn="ctr">
                        <a:lnSpc>
                          <a:spcPct val="107000"/>
                        </a:lnSpc>
                        <a:spcAft>
                          <a:spcPts val="800"/>
                        </a:spcAft>
                      </a:pPr>
                      <a:r>
                        <a:rPr lang="kk-KZ" sz="1300" dirty="0">
                          <a:effectLst/>
                          <a:latin typeface="Times New Roman" panose="02020603050405020304" pitchFamily="18" charset="0"/>
                          <a:cs typeface="Times New Roman" panose="02020603050405020304" pitchFamily="18" charset="0"/>
                        </a:rPr>
                        <a:t>Полиция </a:t>
                      </a:r>
                      <a:r>
                        <a:rPr lang="kk-KZ" sz="1300" dirty="0" smtClean="0">
                          <a:effectLst/>
                          <a:latin typeface="Times New Roman" panose="02020603050405020304" pitchFamily="18" charset="0"/>
                          <a:cs typeface="Times New Roman" panose="02020603050405020304" pitchFamily="18" charset="0"/>
                        </a:rPr>
                        <a:t>департаменті</a:t>
                      </a:r>
                      <a:r>
                        <a:rPr lang="kk-KZ" sz="13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kk-KZ" sz="1300" dirty="0">
                          <a:effectLst/>
                          <a:latin typeface="Times New Roman" panose="02020603050405020304" pitchFamily="18" charset="0"/>
                          <a:cs typeface="Times New Roman" panose="02020603050405020304" pitchFamily="18" charset="0"/>
                        </a:rPr>
                        <a:t>Төтенше жағдайлар басқармасы</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ctr"/>
                      <a:r>
                        <a:rPr lang="kk-KZ" sz="1300" dirty="0">
                          <a:effectLst/>
                          <a:latin typeface="Times New Roman" panose="02020603050405020304" pitchFamily="18" charset="0"/>
                          <a:cs typeface="Times New Roman" panose="02020603050405020304" pitchFamily="18" charset="0"/>
                        </a:rPr>
                        <a:t>Тұрақты</a:t>
                      </a:r>
                      <a:endParaRPr lang="ru-RU" sz="1300" dirty="0">
                        <a:effectLst/>
                        <a:latin typeface="Times New Roman" panose="02020603050405020304" pitchFamily="18" charset="0"/>
                        <a:cs typeface="Times New Roman" panose="02020603050405020304" pitchFamily="18" charset="0"/>
                      </a:endParaRPr>
                    </a:p>
                  </a:txBody>
                  <a:tcPr marL="25984" marR="25984" marT="0" marB="0"/>
                </a:tc>
                <a:extLst>
                  <a:ext uri="{0D108BD9-81ED-4DB2-BD59-A6C34878D82A}">
                    <a16:rowId xmlns="" xmlns:a16="http://schemas.microsoft.com/office/drawing/2014/main" val="2455980126"/>
                  </a:ext>
                </a:extLst>
              </a:tr>
              <a:tr h="1980971">
                <a:tc>
                  <a:txBody>
                    <a:bodyPr/>
                    <a:lstStyle/>
                    <a:p>
                      <a:pPr marL="0" lvl="0" indent="0" algn="ctr">
                        <a:lnSpc>
                          <a:spcPct val="107000"/>
                        </a:lnSpc>
                        <a:spcAft>
                          <a:spcPts val="0"/>
                        </a:spcAft>
                        <a:buFont typeface="+mj-lt"/>
                        <a:buNone/>
                      </a:pPr>
                      <a:r>
                        <a:rPr lang="ru-RU" sz="1300" kern="100" dirty="0" smtClean="0">
                          <a:effectLst/>
                          <a:latin typeface="Times New Roman" panose="02020603050405020304" pitchFamily="18" charset="0"/>
                          <a:cs typeface="Times New Roman" panose="02020603050405020304" pitchFamily="18" charset="0"/>
                        </a:rPr>
                        <a:t>6</a:t>
                      </a:r>
                      <a:r>
                        <a:rPr lang="ru-RU" sz="1300" kern="1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984" marR="25984" marT="0" marB="0"/>
                </a:tc>
                <a:tc>
                  <a:txBody>
                    <a:bodyPr/>
                    <a:lstStyle/>
                    <a:p>
                      <a:pPr algn="just"/>
                      <a:r>
                        <a:rPr lang="kk-KZ" sz="1300" dirty="0">
                          <a:effectLst/>
                          <a:latin typeface="Times New Roman" panose="02020603050405020304" pitchFamily="18" charset="0"/>
                          <a:cs typeface="Times New Roman" panose="02020603050405020304" pitchFamily="18" charset="0"/>
                        </a:rPr>
                        <a:t>Білім беру ұйымдарын жарақтандыру (мектептер, колледждер, мектепке дейінгі ұйымдар) террористік тұрғыдан осал объектілерді, Қазақстан Республикасы Білім және ғылым министрлігін терроризмге қарсы қорғауды ұйымдастыру жөніндегі нұсқаулықтың талаптарына сәйкес қауіпсіздікті қамтамасыз ету жөніндегі тиісті жабдықтар және Білім және ғылым саласындағы қызметті жүзеге асыратын террористік тұрғыдан осал объектілер (Қазақстан Республикасы Білім және ғылым министрінің 2022 жылғы 30 наурыздағы №117 бұйрығы) мамандандырылған күзет, бейнекамералар, Жедел басқару орталықтарына қосу, дабыл түймесі.</a:t>
                      </a:r>
                      <a:endParaRPr lang="ru-RU" sz="1300" dirty="0">
                        <a:effectLst/>
                        <a:latin typeface="Times New Roman" panose="02020603050405020304" pitchFamily="18" charset="0"/>
                        <a:cs typeface="Times New Roman" panose="02020603050405020304" pitchFamily="18" charset="0"/>
                      </a:endParaRPr>
                    </a:p>
                  </a:txBody>
                  <a:tcPr marL="25984" marR="25984" marT="0" marB="0"/>
                </a:tc>
                <a:tc>
                  <a:txBody>
                    <a:bodyPr/>
                    <a:lstStyle/>
                    <a:p>
                      <a:pPr algn="ctr"/>
                      <a:r>
                        <a:rPr lang="kk-KZ" sz="1300">
                          <a:effectLst/>
                          <a:latin typeface="Times New Roman" panose="02020603050405020304" pitchFamily="18" charset="0"/>
                          <a:cs typeface="Times New Roman" panose="02020603050405020304" pitchFamily="18" charset="0"/>
                        </a:rPr>
                        <a:t>Зерделеу, мониторинг </a:t>
                      </a:r>
                      <a:endParaRPr lang="ru-RU" sz="1300">
                        <a:effectLst/>
                        <a:latin typeface="Times New Roman" panose="02020603050405020304" pitchFamily="18" charset="0"/>
                        <a:cs typeface="Times New Roman" panose="02020603050405020304" pitchFamily="18" charset="0"/>
                      </a:endParaRPr>
                    </a:p>
                  </a:txBody>
                  <a:tcPr marL="25984" marR="25984" marT="0" marB="0"/>
                </a:tc>
                <a:tc>
                  <a:txBody>
                    <a:bodyPr/>
                    <a:lstStyle/>
                    <a:p>
                      <a:pPr algn="ctr">
                        <a:lnSpc>
                          <a:spcPct val="107000"/>
                        </a:lnSpc>
                        <a:spcAft>
                          <a:spcPts val="800"/>
                        </a:spcAft>
                      </a:pPr>
                      <a:r>
                        <a:rPr lang="kk-KZ" sz="1300" dirty="0">
                          <a:effectLst/>
                          <a:latin typeface="Times New Roman" panose="02020603050405020304" pitchFamily="18" charset="0"/>
                          <a:cs typeface="Times New Roman" panose="02020603050405020304" pitchFamily="18" charset="0"/>
                        </a:rPr>
                        <a:t>Білім беру басқармасы</a:t>
                      </a:r>
                      <a:endParaRPr lang="ru-RU" sz="1300" dirty="0">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kk-KZ" sz="13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kk-KZ" sz="1300" dirty="0">
                          <a:effectLst/>
                          <a:latin typeface="Times New Roman" panose="02020603050405020304" pitchFamily="18" charset="0"/>
                          <a:cs typeface="Times New Roman" panose="02020603050405020304" pitchFamily="18" charset="0"/>
                        </a:rPr>
                        <a:t>Полиция </a:t>
                      </a:r>
                      <a:r>
                        <a:rPr lang="kk-KZ" sz="1300" dirty="0" smtClean="0">
                          <a:effectLst/>
                          <a:latin typeface="Times New Roman" panose="02020603050405020304" pitchFamily="18" charset="0"/>
                          <a:cs typeface="Times New Roman" panose="02020603050405020304" pitchFamily="18" charset="0"/>
                        </a:rPr>
                        <a:t>департаменті</a:t>
                      </a:r>
                      <a:r>
                        <a:rPr lang="kk-KZ" sz="13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kk-KZ" sz="1300" dirty="0">
                          <a:effectLst/>
                          <a:latin typeface="Times New Roman" panose="02020603050405020304" pitchFamily="18" charset="0"/>
                          <a:cs typeface="Times New Roman" panose="02020603050405020304" pitchFamily="18" charset="0"/>
                        </a:rPr>
                        <a:t>Төтенше жағдайлар басқармасы</a:t>
                      </a:r>
                      <a:endParaRPr lang="ru-RU" sz="1300" dirty="0">
                        <a:effectLst/>
                        <a:latin typeface="Times New Roman" panose="02020603050405020304" pitchFamily="18" charset="0"/>
                        <a:cs typeface="Times New Roman" panose="02020603050405020304" pitchFamily="18" charset="0"/>
                      </a:endParaRPr>
                    </a:p>
                    <a:p>
                      <a:pPr algn="ctr"/>
                      <a:r>
                        <a:rPr lang="kk-KZ" sz="1300" dirty="0">
                          <a:effectLst/>
                          <a:latin typeface="Times New Roman" panose="02020603050405020304" pitchFamily="18" charset="0"/>
                          <a:cs typeface="Times New Roman" panose="02020603050405020304" pitchFamily="18" charset="0"/>
                        </a:rPr>
                        <a:t> </a:t>
                      </a:r>
                      <a:endParaRPr lang="ru-RU" sz="1300" dirty="0">
                        <a:effectLst/>
                        <a:latin typeface="Times New Roman" panose="02020603050405020304" pitchFamily="18" charset="0"/>
                        <a:cs typeface="Times New Roman" panose="02020603050405020304" pitchFamily="18" charset="0"/>
                      </a:endParaRPr>
                    </a:p>
                  </a:txBody>
                  <a:tcPr marL="25984" marR="25984" marT="0" marB="0"/>
                </a:tc>
                <a:tc>
                  <a:txBody>
                    <a:bodyPr/>
                    <a:lstStyle/>
                    <a:p>
                      <a:pPr algn="ctr"/>
                      <a:r>
                        <a:rPr lang="kk-KZ" sz="1300" dirty="0">
                          <a:effectLst/>
                          <a:latin typeface="Times New Roman" panose="02020603050405020304" pitchFamily="18" charset="0"/>
                          <a:cs typeface="Times New Roman" panose="02020603050405020304" pitchFamily="18" charset="0"/>
                        </a:rPr>
                        <a:t>202</a:t>
                      </a:r>
                      <a:r>
                        <a:rPr lang="tr-TR" sz="1300" dirty="0">
                          <a:effectLst/>
                          <a:latin typeface="Times New Roman" panose="02020603050405020304" pitchFamily="18" charset="0"/>
                          <a:cs typeface="Times New Roman" panose="02020603050405020304" pitchFamily="18" charset="0"/>
                        </a:rPr>
                        <a:t>4</a:t>
                      </a:r>
                      <a:r>
                        <a:rPr lang="kk-KZ" sz="1300" dirty="0">
                          <a:effectLst/>
                          <a:latin typeface="Times New Roman" panose="02020603050405020304" pitchFamily="18" charset="0"/>
                          <a:cs typeface="Times New Roman" panose="02020603050405020304" pitchFamily="18" charset="0"/>
                        </a:rPr>
                        <a:t>-2029 жж.</a:t>
                      </a:r>
                      <a:endParaRPr lang="ru-RU" sz="1300" dirty="0">
                        <a:effectLst/>
                        <a:latin typeface="Times New Roman" panose="02020603050405020304" pitchFamily="18" charset="0"/>
                        <a:cs typeface="Times New Roman" panose="02020603050405020304" pitchFamily="18" charset="0"/>
                      </a:endParaRPr>
                    </a:p>
                  </a:txBody>
                  <a:tcPr marL="25984" marR="25984" marT="0" marB="0"/>
                </a:tc>
                <a:extLst>
                  <a:ext uri="{0D108BD9-81ED-4DB2-BD59-A6C34878D82A}">
                    <a16:rowId xmlns="" xmlns:a16="http://schemas.microsoft.com/office/drawing/2014/main" val="394048617"/>
                  </a:ext>
                </a:extLst>
              </a:tr>
            </a:tbl>
          </a:graphicData>
        </a:graphic>
      </p:graphicFrame>
    </p:spTree>
    <p:extLst>
      <p:ext uri="{BB962C8B-B14F-4D97-AF65-F5344CB8AC3E}">
        <p14:creationId xmlns:p14="http://schemas.microsoft.com/office/powerpoint/2010/main" val="205875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9">
            <a:extLst>
              <a:ext uri="{FF2B5EF4-FFF2-40B4-BE49-F238E27FC236}">
                <a16:creationId xmlns="" xmlns:a16="http://schemas.microsoft.com/office/drawing/2014/main" id="{711AD030-DFEC-4A1A-AAE5-8CE872355A99}"/>
              </a:ext>
            </a:extLst>
          </p:cNvPr>
          <p:cNvSpPr/>
          <p:nvPr/>
        </p:nvSpPr>
        <p:spPr>
          <a:xfrm>
            <a:off x="680188" y="1498133"/>
            <a:ext cx="2633472" cy="461665"/>
          </a:xfrm>
          <a:prstGeom prst="rect">
            <a:avLst/>
          </a:prstGeom>
        </p:spPr>
        <p:txBody>
          <a:bodyPr wrap="square">
            <a:spAutoFit/>
          </a:bodyPr>
          <a:lstStyle/>
          <a:p>
            <a:r>
              <a:rPr lang="kk-KZ" sz="2400" b="1" i="1" dirty="0" smtClean="0">
                <a:latin typeface="Arial" panose="020B0604020202020204" pitchFamily="34" charset="0"/>
                <a:ea typeface="Lato Bold" panose="020F0502020204030203" pitchFamily="34" charset="0"/>
                <a:cs typeface="Arial" panose="020B0604020202020204" pitchFamily="34" charset="0"/>
              </a:rPr>
              <a:t> </a:t>
            </a:r>
            <a:endParaRPr lang="en-US" sz="2400" b="1" i="1" dirty="0">
              <a:latin typeface="Arial" panose="020B0604020202020204" pitchFamily="34" charset="0"/>
              <a:ea typeface="Lato Bold" panose="020F0502020204030203" pitchFamily="34" charset="0"/>
              <a:cs typeface="Arial" panose="020B0604020202020204" pitchFamily="34" charset="0"/>
            </a:endParaRPr>
          </a:p>
        </p:txBody>
      </p:sp>
      <p:sp>
        <p:nvSpPr>
          <p:cNvPr id="5" name="Прямоугольник 4"/>
          <p:cNvSpPr/>
          <p:nvPr/>
        </p:nvSpPr>
        <p:spPr>
          <a:xfrm>
            <a:off x="981010" y="326492"/>
            <a:ext cx="10838608" cy="461665"/>
          </a:xfrm>
          <a:prstGeom prst="rect">
            <a:avLst/>
          </a:prstGeom>
        </p:spPr>
        <p:txBody>
          <a:bodyPr wrap="none">
            <a:spAutoFit/>
          </a:bodyPr>
          <a:lstStyle/>
          <a:p>
            <a:r>
              <a:rPr lang="ru-RU" sz="2400" b="1" dirty="0">
                <a:solidFill>
                  <a:schemeClr val="accent5">
                    <a:lumMod val="50000"/>
                  </a:schemeClr>
                </a:solidFill>
                <a:latin typeface="Arial" panose="020B0604020202020204" pitchFamily="34" charset="0"/>
                <a:cs typeface="Arial" panose="020B0604020202020204" pitchFamily="34" charset="0"/>
              </a:rPr>
              <a:t>«БІРТҰТАС ТӘРБИЕ» </a:t>
            </a:r>
            <a:r>
              <a:rPr lang="ru-RU" sz="2400" b="1" dirty="0" smtClean="0">
                <a:solidFill>
                  <a:schemeClr val="accent5">
                    <a:lumMod val="50000"/>
                  </a:schemeClr>
                </a:solidFill>
                <a:latin typeface="Arial" panose="020B0604020202020204" pitchFamily="34" charset="0"/>
                <a:cs typeface="Arial" panose="020B0604020202020204" pitchFamily="34" charset="0"/>
              </a:rPr>
              <a:t>БАҒДАРЛАМАСЫН ЖҮЗЕГЕ </a:t>
            </a:r>
            <a:r>
              <a:rPr lang="ru-RU" sz="2400" b="1" dirty="0">
                <a:solidFill>
                  <a:schemeClr val="accent5">
                    <a:lumMod val="50000"/>
                  </a:schemeClr>
                </a:solidFill>
                <a:latin typeface="Arial" panose="020B0604020202020204" pitchFamily="34" charset="0"/>
                <a:cs typeface="Arial" panose="020B0604020202020204" pitchFamily="34" charset="0"/>
              </a:rPr>
              <a:t>АСЫРУ </a:t>
            </a:r>
            <a:r>
              <a:rPr lang="ru-RU" sz="2400" b="1" dirty="0" smtClean="0">
                <a:solidFill>
                  <a:schemeClr val="accent5">
                    <a:lumMod val="50000"/>
                  </a:schemeClr>
                </a:solidFill>
                <a:latin typeface="Arial" panose="020B0604020202020204" pitchFamily="34" charset="0"/>
                <a:cs typeface="Arial" panose="020B0604020202020204" pitchFamily="34" charset="0"/>
              </a:rPr>
              <a:t>ЖОСПАРЫ</a:t>
            </a:r>
            <a:endParaRPr lang="en-US" sz="2400"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190625296"/>
              </p:ext>
            </p:extLst>
          </p:nvPr>
        </p:nvGraphicFramePr>
        <p:xfrm>
          <a:off x="193432" y="999150"/>
          <a:ext cx="11746522" cy="5626100"/>
        </p:xfrm>
        <a:graphic>
          <a:graphicData uri="http://schemas.openxmlformats.org/drawingml/2006/table">
            <a:tbl>
              <a:tblPr firstRow="1" firstCol="1" bandRow="1">
                <a:tableStyleId>{5940675A-B579-460E-94D1-54222C63F5DA}</a:tableStyleId>
              </a:tblPr>
              <a:tblGrid>
                <a:gridCol w="532999">
                  <a:extLst>
                    <a:ext uri="{9D8B030D-6E8A-4147-A177-3AD203B41FA5}">
                      <a16:colId xmlns="" xmlns:a16="http://schemas.microsoft.com/office/drawing/2014/main" val="4188614820"/>
                    </a:ext>
                  </a:extLst>
                </a:gridCol>
                <a:gridCol w="4027108">
                  <a:extLst>
                    <a:ext uri="{9D8B030D-6E8A-4147-A177-3AD203B41FA5}">
                      <a16:colId xmlns="" xmlns:a16="http://schemas.microsoft.com/office/drawing/2014/main" val="3121489748"/>
                    </a:ext>
                  </a:extLst>
                </a:gridCol>
                <a:gridCol w="2667368">
                  <a:extLst>
                    <a:ext uri="{9D8B030D-6E8A-4147-A177-3AD203B41FA5}">
                      <a16:colId xmlns="" xmlns:a16="http://schemas.microsoft.com/office/drawing/2014/main" val="330840149"/>
                    </a:ext>
                  </a:extLst>
                </a:gridCol>
                <a:gridCol w="2460484">
                  <a:extLst>
                    <a:ext uri="{9D8B030D-6E8A-4147-A177-3AD203B41FA5}">
                      <a16:colId xmlns="" xmlns:a16="http://schemas.microsoft.com/office/drawing/2014/main" val="3901380210"/>
                    </a:ext>
                  </a:extLst>
                </a:gridCol>
                <a:gridCol w="2058563">
                  <a:extLst>
                    <a:ext uri="{9D8B030D-6E8A-4147-A177-3AD203B41FA5}">
                      <a16:colId xmlns="" xmlns:a16="http://schemas.microsoft.com/office/drawing/2014/main" val="1277909098"/>
                    </a:ext>
                  </a:extLst>
                </a:gridCol>
              </a:tblGrid>
              <a:tr h="350700">
                <a:tc gridSpan="5">
                  <a:txBody>
                    <a:bodyPr/>
                    <a:lstStyle/>
                    <a:p>
                      <a:pPr indent="450215" algn="ctr">
                        <a:spcAft>
                          <a:spcPts val="0"/>
                        </a:spcAft>
                        <a:tabLst>
                          <a:tab pos="6751320" algn="l"/>
                        </a:tabLst>
                      </a:pPr>
                      <a:r>
                        <a:rPr lang="kk-KZ" sz="1300" b="1" dirty="0">
                          <a:effectLst/>
                          <a:latin typeface="Times New Roman" panose="02020603050405020304" pitchFamily="18" charset="0"/>
                          <a:cs typeface="Times New Roman" panose="02020603050405020304" pitchFamily="18" charset="0"/>
                        </a:rPr>
                        <a:t>Қазақстан Республикасында мектепке дейінгі, орта, техникалық және кәсіптік білім беруді дамытудың </a:t>
                      </a:r>
                      <a:endParaRPr lang="ru-RU" sz="1300" b="1"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300" b="1" dirty="0">
                          <a:effectLst/>
                          <a:latin typeface="Times New Roman" panose="02020603050405020304" pitchFamily="18" charset="0"/>
                          <a:cs typeface="Times New Roman" panose="02020603050405020304" pitchFamily="18" charset="0"/>
                        </a:rPr>
                        <a:t>2023 – 2029 жылдарға арналған тұжырымдамасын, аймақтық жол картасын іске асыру жөніндегі іс-қимыл жоспары</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822418475"/>
                  </a:ext>
                </a:extLst>
              </a:tr>
              <a:tr h="119504">
                <a:tc gridSpan="5">
                  <a:txBody>
                    <a:bodyPr/>
                    <a:lstStyle/>
                    <a:p>
                      <a:pPr>
                        <a:lnSpc>
                          <a:spcPct val="107000"/>
                        </a:lnSpc>
                        <a:spcAft>
                          <a:spcPts val="0"/>
                        </a:spcAft>
                      </a:pPr>
                      <a:r>
                        <a:rPr lang="kk-KZ" sz="1300" b="1" dirty="0">
                          <a:effectLst/>
                          <a:latin typeface="Times New Roman" panose="02020603050405020304" pitchFamily="18" charset="0"/>
                          <a:cs typeface="Times New Roman" panose="02020603050405020304" pitchFamily="18" charset="0"/>
                        </a:rPr>
                        <a:t>1-тарау. Тең бастапқы мүмкіндіктер жасау</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958278607"/>
                  </a:ext>
                </a:extLst>
              </a:tr>
              <a:tr h="717023">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1.</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nSpc>
                          <a:spcPct val="107000"/>
                        </a:lnSpc>
                        <a:spcAft>
                          <a:spcPts val="0"/>
                        </a:spcAft>
                      </a:pPr>
                      <a:r>
                        <a:rPr lang="kk-KZ" sz="1300" dirty="0">
                          <a:effectLst/>
                          <a:latin typeface="Times New Roman" panose="02020603050405020304" pitchFamily="18" charset="0"/>
                          <a:cs typeface="Times New Roman" panose="02020603050405020304" pitchFamily="18" charset="0"/>
                        </a:rPr>
                        <a:t>Мектепке дейінгі ұйымдарда санитариялық-эпидемиологиялық талаптарға, өртке қарсы және терроризмге қарсы қауіпсіздік талаптарына сәйкес қауіпсіз білім беру ортасын құру.</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dirty="0">
                          <a:effectLst/>
                          <a:latin typeface="Times New Roman" panose="02020603050405020304" pitchFamily="18" charset="0"/>
                          <a:cs typeface="Times New Roman" panose="02020603050405020304" pitchFamily="18" charset="0"/>
                        </a:rPr>
                        <a:t>Балаға қолайлы жағдай, қауіпсіз орта құрылады</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ББ, мектепке дейінгі ұйымдар, әдістемелік орталық, </a:t>
                      </a:r>
                      <a:r>
                        <a:rPr lang="kk-KZ" sz="1300">
                          <a:effectLst/>
                          <a:latin typeface="Times New Roman" panose="02020603050405020304" pitchFamily="18" charset="0"/>
                          <a:cs typeface="Times New Roman" panose="02020603050405020304" pitchFamily="18" charset="0"/>
                        </a:rPr>
                        <a:t>ЖАО</a:t>
                      </a:r>
                      <a:endParaRPr lang="ru-RU" sz="130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300">
                          <a:effectLst/>
                          <a:latin typeface="Times New Roman" panose="02020603050405020304" pitchFamily="18" charset="0"/>
                          <a:cs typeface="Times New Roman" panose="02020603050405020304" pitchFamily="18" charset="0"/>
                        </a:rPr>
                        <a:t>(келісу бойынша)</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2024-2027 жылдар</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extLst>
                  <a:ext uri="{0D108BD9-81ED-4DB2-BD59-A6C34878D82A}">
                    <a16:rowId xmlns="" xmlns:a16="http://schemas.microsoft.com/office/drawing/2014/main" val="2841070176"/>
                  </a:ext>
                </a:extLst>
              </a:tr>
              <a:tr h="717023">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2.</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just">
                        <a:lnSpc>
                          <a:spcPct val="107000"/>
                        </a:lnSpc>
                        <a:spcAft>
                          <a:spcPts val="0"/>
                        </a:spcAft>
                      </a:pPr>
                      <a:r>
                        <a:rPr lang="kk-KZ" sz="1300" dirty="0">
                          <a:effectLst/>
                          <a:latin typeface="Times New Roman" panose="02020603050405020304" pitchFamily="18" charset="0"/>
                          <a:cs typeface="Times New Roman" panose="02020603050405020304" pitchFamily="18" charset="0"/>
                        </a:rPr>
                        <a:t>Мектепке дейінгі тәрбиемен және оқытумен қамтылмаған балалардың ата-аналарына арналған консультациялық пункттер желісін кеңейту.</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dirty="0">
                          <a:effectLst/>
                          <a:latin typeface="Times New Roman" panose="02020603050405020304" pitchFamily="18" charset="0"/>
                          <a:cs typeface="Times New Roman" panose="02020603050405020304" pitchFamily="18" charset="0"/>
                        </a:rPr>
                        <a:t>Консультациялық пункттер желісі кеңейеді</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dirty="0">
                          <a:effectLst/>
                          <a:latin typeface="Times New Roman" panose="02020603050405020304" pitchFamily="18" charset="0"/>
                          <a:cs typeface="Times New Roman" panose="02020603050405020304" pitchFamily="18" charset="0"/>
                        </a:rPr>
                        <a:t>ББ, мектепке дейінгі ұйымдар, әдістемелік орталық </a:t>
                      </a:r>
                      <a:r>
                        <a:rPr lang="kk-KZ" sz="1300" dirty="0">
                          <a:effectLst/>
                          <a:latin typeface="Times New Roman" panose="02020603050405020304" pitchFamily="18" charset="0"/>
                          <a:cs typeface="Times New Roman" panose="02020603050405020304" pitchFamily="18" charset="0"/>
                        </a:rPr>
                        <a:t>«Балаларды ерте дамыту институты» РММ (келісу бойынша)</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2024-2027 жылдар</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extLst>
                  <a:ext uri="{0D108BD9-81ED-4DB2-BD59-A6C34878D82A}">
                    <a16:rowId xmlns="" xmlns:a16="http://schemas.microsoft.com/office/drawing/2014/main" val="3920233796"/>
                  </a:ext>
                </a:extLst>
              </a:tr>
              <a:tr h="717023">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3.</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just">
                        <a:lnSpc>
                          <a:spcPct val="107000"/>
                        </a:lnSpc>
                        <a:spcAft>
                          <a:spcPts val="0"/>
                        </a:spcAft>
                      </a:pPr>
                      <a:r>
                        <a:rPr lang="kk-KZ" sz="1300" dirty="0">
                          <a:effectLst/>
                          <a:latin typeface="Times New Roman" panose="02020603050405020304" pitchFamily="18" charset="0"/>
                          <a:cs typeface="Times New Roman" panose="02020603050405020304" pitchFamily="18" charset="0"/>
                        </a:rPr>
                        <a:t>Озық педагогикалық тәжірибені тарату және енгізу үшін мектепке дейінгі ұйымдардың құзыреттілік орталықтарын құру</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dirty="0">
                          <a:effectLst/>
                          <a:latin typeface="Times New Roman" panose="02020603050405020304" pitchFamily="18" charset="0"/>
                          <a:cs typeface="Times New Roman" panose="02020603050405020304" pitchFamily="18" charset="0"/>
                        </a:rPr>
                        <a:t>Құзыреттілік орталықтар аумағы артады</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dirty="0">
                          <a:effectLst/>
                          <a:latin typeface="Times New Roman" panose="02020603050405020304" pitchFamily="18" charset="0"/>
                          <a:cs typeface="Times New Roman" panose="02020603050405020304" pitchFamily="18" charset="0"/>
                        </a:rPr>
                        <a:t>ББ, мектепке дейінгі ұйымдар, әдістемелік орталық,</a:t>
                      </a:r>
                      <a:r>
                        <a:rPr lang="kk-KZ" sz="1300" dirty="0">
                          <a:effectLst/>
                          <a:latin typeface="Times New Roman" panose="02020603050405020304" pitchFamily="18" charset="0"/>
                          <a:cs typeface="Times New Roman" panose="02020603050405020304" pitchFamily="18" charset="0"/>
                        </a:rPr>
                        <a:t> «Балаларды ерте дамыту институты» РММ (келісу бойынша)</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2024-2027 жылдар</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extLst>
                  <a:ext uri="{0D108BD9-81ED-4DB2-BD59-A6C34878D82A}">
                    <a16:rowId xmlns="" xmlns:a16="http://schemas.microsoft.com/office/drawing/2014/main" val="1841090035"/>
                  </a:ext>
                </a:extLst>
              </a:tr>
              <a:tr h="717023">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4.</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just">
                        <a:lnSpc>
                          <a:spcPct val="107000"/>
                        </a:lnSpc>
                        <a:spcAft>
                          <a:spcPts val="0"/>
                        </a:spcAft>
                      </a:pPr>
                      <a:r>
                        <a:rPr lang="kk-KZ" sz="1300">
                          <a:effectLst/>
                          <a:latin typeface="Times New Roman" panose="02020603050405020304" pitchFamily="18" charset="0"/>
                          <a:cs typeface="Times New Roman" panose="02020603050405020304" pitchFamily="18" charset="0"/>
                        </a:rPr>
                        <a:t>Мектепке дейінгі тәрбие мен оқытуды дамыту моделін іске асыру мақсатында (71 мемлекеттік балабақшаларда) пәндік-кеңістікті дамыту ортаны жаңғырту (МЖМСБ)</a:t>
                      </a:r>
                      <a:endParaRPr lang="ru-RU" sz="130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kk-KZ" sz="1300">
                          <a:effectLst/>
                          <a:latin typeface="Times New Roman" panose="02020603050405020304" pitchFamily="18" charset="0"/>
                          <a:cs typeface="Times New Roman" panose="02020603050405020304" pitchFamily="18" charset="0"/>
                        </a:rPr>
                        <a:t>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dirty="0">
                          <a:effectLst/>
                          <a:latin typeface="Times New Roman" panose="02020603050405020304" pitchFamily="18" charset="0"/>
                          <a:cs typeface="Times New Roman" panose="02020603050405020304" pitchFamily="18" charset="0"/>
                        </a:rPr>
                        <a:t>Пәндік-кеңістікті дамыту ортасы құрылады, балаларға қолайлы жағдай жасалады</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dirty="0">
                          <a:effectLst/>
                          <a:latin typeface="Times New Roman" panose="02020603050405020304" pitchFamily="18" charset="0"/>
                          <a:cs typeface="Times New Roman" panose="02020603050405020304" pitchFamily="18" charset="0"/>
                        </a:rPr>
                        <a:t>Мектепке дейінгі ұйымдар, әдістемелік орталық,</a:t>
                      </a:r>
                      <a:r>
                        <a:rPr lang="kk-KZ" sz="1300" dirty="0">
                          <a:effectLst/>
                          <a:latin typeface="Times New Roman" panose="02020603050405020304" pitchFamily="18" charset="0"/>
                          <a:cs typeface="Times New Roman" panose="02020603050405020304" pitchFamily="18" charset="0"/>
                        </a:rPr>
                        <a:t> «Балаларды ерте дамыту институты» РММ (келісу бойынша)</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dirty="0">
                          <a:effectLst/>
                          <a:latin typeface="Times New Roman" panose="02020603050405020304" pitchFamily="18" charset="0"/>
                          <a:cs typeface="Times New Roman" panose="02020603050405020304" pitchFamily="18" charset="0"/>
                        </a:rPr>
                        <a:t>2024-2027 жылдар</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extLst>
                  <a:ext uri="{0D108BD9-81ED-4DB2-BD59-A6C34878D82A}">
                    <a16:rowId xmlns="" xmlns:a16="http://schemas.microsoft.com/office/drawing/2014/main" val="2305262406"/>
                  </a:ext>
                </a:extLst>
              </a:tr>
              <a:tr h="119504">
                <a:tc gridSpan="5">
                  <a:txBody>
                    <a:bodyPr/>
                    <a:lstStyle/>
                    <a:p>
                      <a:pPr algn="ctr">
                        <a:lnSpc>
                          <a:spcPct val="107000"/>
                        </a:lnSpc>
                        <a:spcAft>
                          <a:spcPts val="0"/>
                        </a:spcAft>
                      </a:pPr>
                      <a:r>
                        <a:rPr lang="kk-KZ" sz="1300" b="1" dirty="0">
                          <a:effectLst/>
                          <a:latin typeface="Times New Roman" panose="02020603050405020304" pitchFamily="18" charset="0"/>
                          <a:cs typeface="Times New Roman" panose="02020603050405020304" pitchFamily="18" charset="0"/>
                        </a:rPr>
                        <a:t>Сыбайлас жемқорлыққа қарсы саясат</a:t>
                      </a:r>
                      <a:endParaRPr lang="ru-RU" sz="13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787241012"/>
                  </a:ext>
                </a:extLst>
              </a:tr>
              <a:tr h="446768">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18</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spcAft>
                          <a:spcPts val="0"/>
                        </a:spcAft>
                      </a:pPr>
                      <a:r>
                        <a:rPr lang="kk-KZ" sz="1300">
                          <a:effectLst/>
                          <a:latin typeface="Times New Roman" panose="02020603050405020304" pitchFamily="18" charset="0"/>
                          <a:cs typeface="Times New Roman" panose="02020603050405020304" pitchFamily="18" charset="0"/>
                        </a:rPr>
                        <a:t>Білім беру ұйымдарының педагогтерімен сыбайлас жемқорлыққа қарсы заңнама бойынша іс- шаралар өткізу.</a:t>
                      </a:r>
                      <a:endParaRPr lang="ru-RU" sz="1300">
                        <a:effectLst/>
                        <a:latin typeface="Times New Roman" panose="02020603050405020304" pitchFamily="18" charset="0"/>
                        <a:ea typeface="Arial" panose="020B060402020202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a:effectLst/>
                          <a:latin typeface="Times New Roman" panose="02020603050405020304" pitchFamily="18" charset="0"/>
                          <a:cs typeface="Times New Roman" panose="02020603050405020304" pitchFamily="18" charset="0"/>
                        </a:rPr>
                        <a:t>Мәлімет</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dirty="0">
                          <a:effectLst/>
                          <a:latin typeface="Times New Roman" panose="02020603050405020304" pitchFamily="18" charset="0"/>
                          <a:cs typeface="Times New Roman" panose="02020603050405020304" pitchFamily="18" charset="0"/>
                        </a:rPr>
                        <a:t>ББ,</a:t>
                      </a:r>
                      <a:r>
                        <a:rPr lang="kk-KZ" sz="1300" dirty="0">
                          <a:effectLst/>
                          <a:latin typeface="Times New Roman" panose="02020603050405020304" pitchFamily="18" charset="0"/>
                          <a:cs typeface="Times New Roman" panose="02020603050405020304" pitchFamily="18" charset="0"/>
                        </a:rPr>
                        <a:t> МДҰ, ЖАО</a:t>
                      </a:r>
                      <a:endParaRPr lang="ru-RU" sz="13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300" dirty="0">
                          <a:effectLst/>
                          <a:latin typeface="Times New Roman" panose="02020603050405020304" pitchFamily="18" charset="0"/>
                          <a:cs typeface="Times New Roman" panose="02020603050405020304" pitchFamily="18" charset="0"/>
                        </a:rPr>
                        <a:t>(келісу бойынша)</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nSpc>
                          <a:spcPct val="107000"/>
                        </a:lnSpc>
                        <a:spcAft>
                          <a:spcPts val="800"/>
                        </a:spcAft>
                      </a:pPr>
                      <a:r>
                        <a:rPr lang="kk-KZ" sz="1300" kern="100" dirty="0">
                          <a:effectLst/>
                          <a:latin typeface="Times New Roman" panose="02020603050405020304" pitchFamily="18" charset="0"/>
                          <a:cs typeface="Times New Roman" panose="02020603050405020304" pitchFamily="18" charset="0"/>
                        </a:rPr>
                        <a:t>2024-2027 жылдар</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extLst>
                  <a:ext uri="{0D108BD9-81ED-4DB2-BD59-A6C34878D82A}">
                    <a16:rowId xmlns="" xmlns:a16="http://schemas.microsoft.com/office/drawing/2014/main" val="3043189789"/>
                  </a:ext>
                </a:extLst>
              </a:tr>
              <a:tr h="446768">
                <a:tc>
                  <a:txBody>
                    <a:bodyPr/>
                    <a:lstStyle/>
                    <a:p>
                      <a:pPr algn="ctr">
                        <a:lnSpc>
                          <a:spcPct val="107000"/>
                        </a:lnSpc>
                        <a:spcAft>
                          <a:spcPts val="0"/>
                        </a:spcAft>
                      </a:pPr>
                      <a:r>
                        <a:rPr lang="kk-KZ" sz="1300" kern="100">
                          <a:effectLst/>
                          <a:latin typeface="Times New Roman" panose="02020603050405020304" pitchFamily="18" charset="0"/>
                          <a:cs typeface="Times New Roman" panose="02020603050405020304" pitchFamily="18" charset="0"/>
                        </a:rPr>
                        <a:t>19</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spcAft>
                          <a:spcPts val="0"/>
                        </a:spcAft>
                      </a:pPr>
                      <a:r>
                        <a:rPr lang="kk-KZ" sz="1300">
                          <a:effectLst/>
                          <a:latin typeface="Times New Roman" panose="02020603050405020304" pitchFamily="18" charset="0"/>
                          <a:cs typeface="Times New Roman" panose="02020603050405020304" pitchFamily="18" charset="0"/>
                        </a:rPr>
                        <a:t>Сыбайлас жемқорлыққа қарсы сананы қалыптастыру мақсатында білім беру ұйымдары арасында тәжірибе алмасу үшін диалог алаңдарын ұйымдастыру </a:t>
                      </a:r>
                      <a:endParaRPr lang="ru-RU" sz="1300">
                        <a:effectLst/>
                        <a:latin typeface="Times New Roman" panose="02020603050405020304" pitchFamily="18" charset="0"/>
                        <a:ea typeface="Arial" panose="020B060402020202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a:effectLst/>
                          <a:latin typeface="Times New Roman" panose="02020603050405020304" pitchFamily="18" charset="0"/>
                          <a:cs typeface="Times New Roman" panose="02020603050405020304" pitchFamily="18" charset="0"/>
                        </a:rPr>
                        <a:t>Мәлімет</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gn="ctr">
                        <a:lnSpc>
                          <a:spcPct val="107000"/>
                        </a:lnSpc>
                        <a:spcAft>
                          <a:spcPts val="0"/>
                        </a:spcAft>
                      </a:pPr>
                      <a:r>
                        <a:rPr lang="kk-KZ" sz="1300" kern="100" dirty="0">
                          <a:effectLst/>
                          <a:latin typeface="Times New Roman" panose="02020603050405020304" pitchFamily="18" charset="0"/>
                          <a:cs typeface="Times New Roman" panose="02020603050405020304" pitchFamily="18" charset="0"/>
                        </a:rPr>
                        <a:t>ББ,</a:t>
                      </a:r>
                      <a:r>
                        <a:rPr lang="kk-KZ" sz="1300" dirty="0">
                          <a:effectLst/>
                          <a:latin typeface="Times New Roman" panose="02020603050405020304" pitchFamily="18" charset="0"/>
                          <a:cs typeface="Times New Roman" panose="02020603050405020304" pitchFamily="18" charset="0"/>
                        </a:rPr>
                        <a:t> МДҰ,ЖАО</a:t>
                      </a:r>
                      <a:endParaRPr lang="ru-RU" sz="13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300" dirty="0">
                          <a:effectLst/>
                          <a:latin typeface="Times New Roman" panose="02020603050405020304" pitchFamily="18" charset="0"/>
                          <a:cs typeface="Times New Roman" panose="02020603050405020304" pitchFamily="18" charset="0"/>
                        </a:rPr>
                        <a:t>(келісу бойынша)</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tc>
                  <a:txBody>
                    <a:bodyPr/>
                    <a:lstStyle/>
                    <a:p>
                      <a:pPr>
                        <a:lnSpc>
                          <a:spcPct val="107000"/>
                        </a:lnSpc>
                        <a:spcAft>
                          <a:spcPts val="800"/>
                        </a:spcAft>
                      </a:pPr>
                      <a:r>
                        <a:rPr lang="kk-KZ" sz="1300" kern="100" dirty="0">
                          <a:effectLst/>
                          <a:latin typeface="Times New Roman" panose="02020603050405020304" pitchFamily="18" charset="0"/>
                          <a:cs typeface="Times New Roman" panose="02020603050405020304" pitchFamily="18" charset="0"/>
                        </a:rPr>
                        <a:t>2024-2027 жылдар</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901" marR="35901" marT="0" marB="0"/>
                </a:tc>
                <a:extLst>
                  <a:ext uri="{0D108BD9-81ED-4DB2-BD59-A6C34878D82A}">
                    <a16:rowId xmlns="" xmlns:a16="http://schemas.microsoft.com/office/drawing/2014/main" val="3256916442"/>
                  </a:ext>
                </a:extLst>
              </a:tr>
            </a:tbl>
          </a:graphicData>
        </a:graphic>
      </p:graphicFrame>
    </p:spTree>
    <p:extLst>
      <p:ext uri="{BB962C8B-B14F-4D97-AF65-F5344CB8AC3E}">
        <p14:creationId xmlns:p14="http://schemas.microsoft.com/office/powerpoint/2010/main" val="1571432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9">
            <a:extLst>
              <a:ext uri="{FF2B5EF4-FFF2-40B4-BE49-F238E27FC236}">
                <a16:creationId xmlns="" xmlns:a16="http://schemas.microsoft.com/office/drawing/2014/main" id="{711AD030-DFEC-4A1A-AAE5-8CE872355A99}"/>
              </a:ext>
            </a:extLst>
          </p:cNvPr>
          <p:cNvSpPr/>
          <p:nvPr/>
        </p:nvSpPr>
        <p:spPr>
          <a:xfrm>
            <a:off x="680188" y="1498133"/>
            <a:ext cx="2633472" cy="461665"/>
          </a:xfrm>
          <a:prstGeom prst="rect">
            <a:avLst/>
          </a:prstGeom>
        </p:spPr>
        <p:txBody>
          <a:bodyPr wrap="square">
            <a:spAutoFit/>
          </a:bodyPr>
          <a:lstStyle/>
          <a:p>
            <a:r>
              <a:rPr lang="kk-KZ" sz="2400" b="1" i="1" dirty="0" smtClean="0">
                <a:latin typeface="Arial" panose="020B0604020202020204" pitchFamily="34" charset="0"/>
                <a:ea typeface="Lato Bold" panose="020F0502020204030203" pitchFamily="34" charset="0"/>
                <a:cs typeface="Arial" panose="020B0604020202020204" pitchFamily="34" charset="0"/>
              </a:rPr>
              <a:t> </a:t>
            </a:r>
            <a:endParaRPr lang="en-US" sz="2400" b="1" i="1" dirty="0">
              <a:latin typeface="Arial" panose="020B0604020202020204" pitchFamily="34" charset="0"/>
              <a:ea typeface="Lato Bold" panose="020F0502020204030203" pitchFamily="34" charset="0"/>
              <a:cs typeface="Arial" panose="020B0604020202020204" pitchFamily="34" charset="0"/>
            </a:endParaRPr>
          </a:p>
        </p:txBody>
      </p:sp>
      <p:sp>
        <p:nvSpPr>
          <p:cNvPr id="5" name="Прямоугольник 4"/>
          <p:cNvSpPr/>
          <p:nvPr/>
        </p:nvSpPr>
        <p:spPr>
          <a:xfrm>
            <a:off x="981010" y="326492"/>
            <a:ext cx="10838608" cy="461665"/>
          </a:xfrm>
          <a:prstGeom prst="rect">
            <a:avLst/>
          </a:prstGeom>
        </p:spPr>
        <p:txBody>
          <a:bodyPr wrap="none">
            <a:spAutoFit/>
          </a:bodyPr>
          <a:lstStyle/>
          <a:p>
            <a:r>
              <a:rPr lang="ru-RU" sz="2400" b="1" dirty="0">
                <a:solidFill>
                  <a:schemeClr val="accent5">
                    <a:lumMod val="50000"/>
                  </a:schemeClr>
                </a:solidFill>
                <a:latin typeface="Arial" panose="020B0604020202020204" pitchFamily="34" charset="0"/>
                <a:cs typeface="Arial" panose="020B0604020202020204" pitchFamily="34" charset="0"/>
              </a:rPr>
              <a:t>«БІРТҰТАС ТӘРБИЕ» </a:t>
            </a:r>
            <a:r>
              <a:rPr lang="ru-RU" sz="2400" b="1" dirty="0" smtClean="0">
                <a:solidFill>
                  <a:schemeClr val="accent5">
                    <a:lumMod val="50000"/>
                  </a:schemeClr>
                </a:solidFill>
                <a:latin typeface="Arial" panose="020B0604020202020204" pitchFamily="34" charset="0"/>
                <a:cs typeface="Arial" panose="020B0604020202020204" pitchFamily="34" charset="0"/>
              </a:rPr>
              <a:t>БАҒДАРЛАМАСЫН ЖҮЗЕГЕ </a:t>
            </a:r>
            <a:r>
              <a:rPr lang="ru-RU" sz="2400" b="1" dirty="0">
                <a:solidFill>
                  <a:schemeClr val="accent5">
                    <a:lumMod val="50000"/>
                  </a:schemeClr>
                </a:solidFill>
                <a:latin typeface="Arial" panose="020B0604020202020204" pitchFamily="34" charset="0"/>
                <a:cs typeface="Arial" panose="020B0604020202020204" pitchFamily="34" charset="0"/>
              </a:rPr>
              <a:t>АСЫРУ </a:t>
            </a:r>
            <a:r>
              <a:rPr lang="ru-RU" sz="2400" b="1" dirty="0" smtClean="0">
                <a:solidFill>
                  <a:schemeClr val="accent5">
                    <a:lumMod val="50000"/>
                  </a:schemeClr>
                </a:solidFill>
                <a:latin typeface="Arial" panose="020B0604020202020204" pitchFamily="34" charset="0"/>
                <a:cs typeface="Arial" panose="020B0604020202020204" pitchFamily="34" charset="0"/>
              </a:rPr>
              <a:t>ЖОСПАРЫ</a:t>
            </a:r>
            <a:endParaRPr lang="en-US" sz="2400"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600853524"/>
              </p:ext>
            </p:extLst>
          </p:nvPr>
        </p:nvGraphicFramePr>
        <p:xfrm>
          <a:off x="492370" y="999148"/>
          <a:ext cx="10955215" cy="5871210"/>
        </p:xfrm>
        <a:graphic>
          <a:graphicData uri="http://schemas.openxmlformats.org/drawingml/2006/table">
            <a:tbl>
              <a:tblPr firstRow="1" firstCol="1" bandRow="1">
                <a:tableStyleId>{5940675A-B579-460E-94D1-54222C63F5DA}</a:tableStyleId>
              </a:tblPr>
              <a:tblGrid>
                <a:gridCol w="497093">
                  <a:extLst>
                    <a:ext uri="{9D8B030D-6E8A-4147-A177-3AD203B41FA5}">
                      <a16:colId xmlns="" xmlns:a16="http://schemas.microsoft.com/office/drawing/2014/main" val="658098078"/>
                    </a:ext>
                  </a:extLst>
                </a:gridCol>
                <a:gridCol w="3755822">
                  <a:extLst>
                    <a:ext uri="{9D8B030D-6E8A-4147-A177-3AD203B41FA5}">
                      <a16:colId xmlns="" xmlns:a16="http://schemas.microsoft.com/office/drawing/2014/main" val="755504472"/>
                    </a:ext>
                  </a:extLst>
                </a:gridCol>
                <a:gridCol w="2487680">
                  <a:extLst>
                    <a:ext uri="{9D8B030D-6E8A-4147-A177-3AD203B41FA5}">
                      <a16:colId xmlns="" xmlns:a16="http://schemas.microsoft.com/office/drawing/2014/main" val="1960033173"/>
                    </a:ext>
                  </a:extLst>
                </a:gridCol>
                <a:gridCol w="2294731">
                  <a:extLst>
                    <a:ext uri="{9D8B030D-6E8A-4147-A177-3AD203B41FA5}">
                      <a16:colId xmlns="" xmlns:a16="http://schemas.microsoft.com/office/drawing/2014/main" val="3152261152"/>
                    </a:ext>
                  </a:extLst>
                </a:gridCol>
                <a:gridCol w="1919889">
                  <a:extLst>
                    <a:ext uri="{9D8B030D-6E8A-4147-A177-3AD203B41FA5}">
                      <a16:colId xmlns="" xmlns:a16="http://schemas.microsoft.com/office/drawing/2014/main" val="3478705408"/>
                    </a:ext>
                  </a:extLst>
                </a:gridCol>
              </a:tblGrid>
              <a:tr h="66944">
                <a:tc gridSpan="5">
                  <a:txBody>
                    <a:bodyPr/>
                    <a:lstStyle/>
                    <a:p>
                      <a:pPr algn="ctr">
                        <a:lnSpc>
                          <a:spcPct val="107000"/>
                        </a:lnSpc>
                        <a:spcAft>
                          <a:spcPts val="0"/>
                        </a:spcAft>
                      </a:pPr>
                      <a:r>
                        <a:rPr lang="kk-KZ" sz="1200" b="1" kern="100" spc="10" dirty="0">
                          <a:effectLst/>
                          <a:latin typeface="Times New Roman" panose="02020603050405020304" pitchFamily="18" charset="0"/>
                          <a:cs typeface="Times New Roman" panose="02020603050405020304" pitchFamily="18" charset="0"/>
                        </a:rPr>
                        <a:t>Мектепке дейінгі тәрбие және оқыту ұйымдары үшін</a:t>
                      </a:r>
                      <a:endParaRPr lang="ru-RU" sz="12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2076296530"/>
                  </a:ext>
                </a:extLst>
              </a:tr>
              <a:tr h="66944">
                <a:tc gridSpan="5">
                  <a:txBody>
                    <a:bodyPr/>
                    <a:lstStyle/>
                    <a:p>
                      <a:pPr algn="ctr">
                        <a:lnSpc>
                          <a:spcPct val="107000"/>
                        </a:lnSpc>
                        <a:spcAft>
                          <a:spcPts val="0"/>
                        </a:spcAft>
                      </a:pPr>
                      <a:r>
                        <a:rPr lang="kk-KZ" sz="1200" b="1" kern="100" dirty="0">
                          <a:effectLst/>
                          <a:latin typeface="Times New Roman" panose="02020603050405020304" pitchFamily="18" charset="0"/>
                          <a:cs typeface="Times New Roman" panose="02020603050405020304" pitchFamily="18" charset="0"/>
                        </a:rPr>
                        <a:t>Күнделікті атқарылатын іс-шара</a:t>
                      </a:r>
                      <a:endParaRPr lang="ru-RU" sz="12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369293662"/>
                  </a:ext>
                </a:extLst>
              </a:tr>
              <a:tr h="133887">
                <a:tc gridSpan="5">
                  <a:txBody>
                    <a:bodyPr/>
                    <a:lstStyle/>
                    <a:p>
                      <a:pPr algn="just">
                        <a:lnSpc>
                          <a:spcPct val="107000"/>
                        </a:lnSpc>
                        <a:spcAft>
                          <a:spcPts val="0"/>
                        </a:spcAft>
                      </a:pPr>
                      <a:r>
                        <a:rPr lang="kk-KZ" sz="1200" kern="100" dirty="0">
                          <a:effectLst/>
                          <a:latin typeface="Times New Roman" panose="02020603050405020304" pitchFamily="18" charset="0"/>
                          <a:cs typeface="Times New Roman" panose="02020603050405020304" pitchFamily="18" charset="0"/>
                        </a:rPr>
                        <a:t>Апта дәйексөзі:</a:t>
                      </a:r>
                      <a:r>
                        <a:rPr lang="kk-KZ" sz="1200" kern="100" spc="15" dirty="0">
                          <a:effectLst/>
                          <a:latin typeface="Times New Roman" panose="02020603050405020304" pitchFamily="18" charset="0"/>
                          <a:cs typeface="Times New Roman" panose="02020603050405020304" pitchFamily="18" charset="0"/>
                        </a:rPr>
                        <a:t> Ежелден ел тілегі – ер тілегі,</a:t>
                      </a:r>
                      <a:endParaRPr lang="ru-RU" sz="1200" dirty="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kk-KZ" sz="1200" kern="100" spc="15" dirty="0">
                          <a:effectLst/>
                          <a:latin typeface="Times New Roman" panose="02020603050405020304" pitchFamily="18" charset="0"/>
                          <a:cs typeface="Times New Roman" panose="02020603050405020304" pitchFamily="18" charset="0"/>
                        </a:rPr>
                        <a:t>                           Адал ұл ер боп туса – ел тірегі</a:t>
                      </a:r>
                      <a:r>
                        <a:rPr lang="kk-KZ" sz="1200" kern="100" dirty="0">
                          <a:effectLst/>
                          <a:latin typeface="Times New Roman" panose="02020603050405020304" pitchFamily="18" charset="0"/>
                          <a:cs typeface="Times New Roman" panose="02020603050405020304" pitchFamily="18" charset="0"/>
                        </a:rPr>
                        <a:t>! (Б.Момышұлы)</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2795678851"/>
                  </a:ext>
                </a:extLst>
              </a:tr>
              <a:tr h="133887">
                <a:tc>
                  <a:txBody>
                    <a:bodyPr/>
                    <a:lstStyle/>
                    <a:p>
                      <a:pPr algn="ctr">
                        <a:lnSpc>
                          <a:spcPct val="107000"/>
                        </a:lnSpc>
                        <a:spcAft>
                          <a:spcPts val="0"/>
                        </a:spcAft>
                      </a:pPr>
                      <a:r>
                        <a:rPr lang="ru-RU" sz="1200" kern="100">
                          <a:effectLst/>
                          <a:latin typeface="Times New Roman" panose="02020603050405020304" pitchFamily="18" charset="0"/>
                          <a:cs typeface="Times New Roman" panose="02020603050405020304" pitchFamily="18" charset="0"/>
                        </a:rPr>
                        <a:t>№</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ru-RU" sz="1200" kern="100" spc="10">
                          <a:effectLst/>
                          <a:latin typeface="Times New Roman" panose="02020603050405020304" pitchFamily="18" charset="0"/>
                          <a:cs typeface="Times New Roman" panose="02020603050405020304" pitchFamily="18" charset="0"/>
                        </a:rPr>
                        <a:t>Іс шара</a:t>
                      </a:r>
                      <a:r>
                        <a:rPr lang="kk-KZ" sz="1200" kern="100" spc="10">
                          <a:effectLst/>
                          <a:latin typeface="Times New Roman" panose="02020603050405020304" pitchFamily="18" charset="0"/>
                          <a:cs typeface="Times New Roman" panose="02020603050405020304" pitchFamily="18" charset="0"/>
                        </a:rPr>
                        <a:t>лар</a:t>
                      </a:r>
                      <a:r>
                        <a:rPr lang="ru-RU" sz="1200" kern="100" spc="10">
                          <a:effectLst/>
                          <a:latin typeface="Times New Roman" panose="02020603050405020304" pitchFamily="18" charset="0"/>
                          <a:cs typeface="Times New Roman" panose="02020603050405020304" pitchFamily="18" charset="0"/>
                        </a:rPr>
                        <a:t> атауы</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ru-RU" sz="1200" kern="100">
                          <a:effectLst/>
                          <a:latin typeface="Times New Roman" panose="02020603050405020304" pitchFamily="18" charset="0"/>
                          <a:cs typeface="Times New Roman" panose="02020603050405020304" pitchFamily="18" charset="0"/>
                        </a:rPr>
                        <a:t>Аяқталу нысаны</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ru-RU" sz="1200" kern="100" spc="10">
                          <a:effectLst/>
                          <a:latin typeface="Times New Roman" panose="02020603050405020304" pitchFamily="18" charset="0"/>
                          <a:cs typeface="Times New Roman" panose="02020603050405020304" pitchFamily="18" charset="0"/>
                        </a:rPr>
                        <a:t>Жауапты орындаушылар</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spc="10" dirty="0">
                          <a:effectLst/>
                          <a:latin typeface="Times New Roman" panose="02020603050405020304" pitchFamily="18" charset="0"/>
                          <a:cs typeface="Times New Roman" panose="02020603050405020304" pitchFamily="18" charset="0"/>
                        </a:rPr>
                        <a:t>О</a:t>
                      </a:r>
                      <a:r>
                        <a:rPr lang="ru-RU" sz="1200" kern="100" spc="10" dirty="0">
                          <a:effectLst/>
                          <a:latin typeface="Times New Roman" panose="02020603050405020304" pitchFamily="18" charset="0"/>
                          <a:cs typeface="Times New Roman" panose="02020603050405020304" pitchFamily="18" charset="0"/>
                        </a:rPr>
                        <a:t>рындау мерзімдері</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extLst>
                  <a:ext uri="{0D108BD9-81ED-4DB2-BD59-A6C34878D82A}">
                    <a16:rowId xmlns="" xmlns:a16="http://schemas.microsoft.com/office/drawing/2014/main" val="990181889"/>
                  </a:ext>
                </a:extLst>
              </a:tr>
              <a:tr h="535549">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1</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«Ұлттық ойын - ұлт қазынасы» - мектеп жасына дейінгі балалармен ұлттық ойындарды өткізу</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Ұйымдастырылған іс-әрекет, дербес іс-әрекет, серуендер, ертеңгіліктер, мерекелер, ойын-сауық</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dirty="0">
                          <a:effectLst/>
                          <a:latin typeface="Times New Roman" panose="02020603050405020304" pitchFamily="18" charset="0"/>
                          <a:cs typeface="Times New Roman" panose="02020603050405020304" pitchFamily="18" charset="0"/>
                        </a:rPr>
                        <a:t>Мектепке дейінгі ұйымның  тәрбиешілері, дене шынықтыру нұсқаушысы, </a:t>
                      </a:r>
                      <a:r>
                        <a:rPr lang="kk-KZ" sz="1200" kern="1200" dirty="0" smtClean="0">
                          <a:solidFill>
                            <a:schemeClr val="tx1"/>
                          </a:solidFill>
                          <a:effectLst/>
                          <a:latin typeface="Times New Roman" panose="02020603050405020304" pitchFamily="18" charset="0"/>
                          <a:ea typeface="+mn-ea"/>
                          <a:cs typeface="Times New Roman" panose="02020603050405020304" pitchFamily="18" charset="0"/>
                        </a:rPr>
                        <a:t>қазақ тілі пән мұғалімдері</a:t>
                      </a:r>
                      <a:r>
                        <a:rPr lang="kk-KZ" sz="1200" kern="100" dirty="0" smtClean="0">
                          <a:effectLst/>
                          <a:latin typeface="Times New Roman" panose="02020603050405020304" pitchFamily="18" charset="0"/>
                          <a:cs typeface="Times New Roman" panose="02020603050405020304" pitchFamily="18" charset="0"/>
                        </a:rPr>
                        <a:t>, әдіскері</a:t>
                      </a:r>
                      <a:r>
                        <a:rPr lang="kk-KZ" sz="1200" kern="100" dirty="0">
                          <a:effectLst/>
                          <a:latin typeface="Times New Roman" panose="02020603050405020304" pitchFamily="18" charset="0"/>
                          <a:cs typeface="Times New Roman" panose="02020603050405020304" pitchFamily="18" charset="0"/>
                        </a:rPr>
                        <a:t>, мектепалды сыныптың педагогі</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dirty="0">
                          <a:effectLst/>
                          <a:latin typeface="Times New Roman" panose="02020603050405020304" pitchFamily="18" charset="0"/>
                          <a:cs typeface="Times New Roman" panose="02020603050405020304" pitchFamily="18" charset="0"/>
                        </a:rPr>
                        <a:t>Тәрбиелеу-білім беру процесінің циклограммасына сәйкес</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extLst>
                  <a:ext uri="{0D108BD9-81ED-4DB2-BD59-A6C34878D82A}">
                    <a16:rowId xmlns="" xmlns:a16="http://schemas.microsoft.com/office/drawing/2014/main" val="2205736342"/>
                  </a:ext>
                </a:extLst>
              </a:tr>
              <a:tr h="334718">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2</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«Өнегелі 15 минут» - балалардың ересектермен емін-еркін қарым-қатынас жасау дағдыларын қалыптастыру</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Әңгімелесу</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Мектепке дейінгі ұйымның  тәрбиешілері, әдіскері, мектепалды сыныптың педагогі</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dirty="0">
                          <a:effectLst/>
                          <a:latin typeface="Times New Roman" panose="02020603050405020304" pitchFamily="18" charset="0"/>
                          <a:cs typeface="Times New Roman" panose="02020603050405020304" pitchFamily="18" charset="0"/>
                        </a:rPr>
                        <a:t>Күнделікті</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extLst>
                  <a:ext uri="{0D108BD9-81ED-4DB2-BD59-A6C34878D82A}">
                    <a16:rowId xmlns="" xmlns:a16="http://schemas.microsoft.com/office/drawing/2014/main" val="2688097361"/>
                  </a:ext>
                </a:extLst>
              </a:tr>
              <a:tr h="602493">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just">
                        <a:lnSpc>
                          <a:spcPct val="107000"/>
                        </a:lnSpc>
                        <a:spcAft>
                          <a:spcPts val="0"/>
                        </a:spcAft>
                      </a:pPr>
                      <a:r>
                        <a:rPr lang="kk-KZ" sz="1200" kern="100" dirty="0">
                          <a:effectLst/>
                          <a:latin typeface="Times New Roman" panose="02020603050405020304" pitchFamily="18" charset="0"/>
                          <a:cs typeface="Times New Roman" panose="02020603050405020304" pitchFamily="18" charset="0"/>
                        </a:rPr>
                        <a:t>«Суды, тамақты, энергияны үнемді тұтыну» - табиғи ресурстарға ұқыпты қарауды қалыптастыру</a:t>
                      </a:r>
                      <a:endParaRPr lang="ru-RU" sz="12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200" kern="100" dirty="0">
                          <a:effectLst/>
                          <a:latin typeface="Times New Roman" panose="02020603050405020304" pitchFamily="18" charset="0"/>
                          <a:cs typeface="Times New Roman" panose="02020603050405020304" pitchFamily="18" charset="0"/>
                        </a:rPr>
                        <a:t>: әзірлеу</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tabLst>
                          <a:tab pos="5429250" algn="l"/>
                        </a:tabLst>
                      </a:pPr>
                      <a:r>
                        <a:rPr lang="kk-KZ" sz="1200" kern="100">
                          <a:effectLst/>
                          <a:latin typeface="Times New Roman" panose="02020603050405020304" pitchFamily="18" charset="0"/>
                          <a:cs typeface="Times New Roman" panose="02020603050405020304" pitchFamily="18" charset="0"/>
                        </a:rPr>
                        <a:t>Мектеп жасына дейінгі балалардың ойын, танымдық, эксперименталдық іс-әрекеті</a:t>
                      </a:r>
                      <a:endParaRPr lang="ru-RU" sz="120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Ата-аналарға арналған жадынамалар, нұсқаулықтар, парақшалар</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Мектепке дейінгі ұйымның, мектепалды сыныптың педагогтері, ата-аналар</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tabLst>
                          <a:tab pos="5429250" algn="l"/>
                        </a:tabLst>
                      </a:pPr>
                      <a:r>
                        <a:rPr lang="kk-KZ" sz="1200" kern="100" dirty="0">
                          <a:effectLst/>
                          <a:latin typeface="Times New Roman" panose="02020603050405020304" pitchFamily="18" charset="0"/>
                          <a:cs typeface="Times New Roman" panose="02020603050405020304" pitchFamily="18" charset="0"/>
                        </a:rPr>
                        <a:t>Күнделікті</a:t>
                      </a:r>
                      <a:endParaRPr lang="ru-RU" sz="1200" dirty="0">
                        <a:effectLst/>
                        <a:latin typeface="Times New Roman" panose="02020603050405020304" pitchFamily="18" charset="0"/>
                        <a:cs typeface="Times New Roman" panose="02020603050405020304" pitchFamily="18" charset="0"/>
                      </a:endParaRPr>
                    </a:p>
                    <a:p>
                      <a:pPr algn="just">
                        <a:lnSpc>
                          <a:spcPct val="107000"/>
                        </a:lnSpc>
                        <a:spcAft>
                          <a:spcPts val="0"/>
                        </a:spcAft>
                        <a:tabLst>
                          <a:tab pos="5429250" algn="l"/>
                        </a:tabLst>
                      </a:pPr>
                      <a:r>
                        <a:rPr lang="kk-KZ" sz="1200" kern="1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cs typeface="Times New Roman" panose="02020603050405020304" pitchFamily="18" charset="0"/>
                      </a:endParaRPr>
                    </a:p>
                    <a:p>
                      <a:pPr algn="just">
                        <a:lnSpc>
                          <a:spcPct val="107000"/>
                        </a:lnSpc>
                        <a:spcAft>
                          <a:spcPts val="0"/>
                        </a:spcAft>
                        <a:tabLst>
                          <a:tab pos="5429250" algn="l"/>
                        </a:tabLst>
                      </a:pPr>
                      <a:r>
                        <a:rPr lang="kk-KZ" sz="1200" kern="1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cs typeface="Times New Roman" panose="02020603050405020304" pitchFamily="18" charset="0"/>
                      </a:endParaRPr>
                    </a:p>
                    <a:p>
                      <a:pPr algn="just">
                        <a:lnSpc>
                          <a:spcPct val="107000"/>
                        </a:lnSpc>
                        <a:spcAft>
                          <a:spcPts val="0"/>
                        </a:spcAft>
                        <a:tabLst>
                          <a:tab pos="5429250" algn="l"/>
                        </a:tabLst>
                      </a:pPr>
                      <a:r>
                        <a:rPr lang="kk-KZ" sz="1200" kern="1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cs typeface="Times New Roman" panose="02020603050405020304" pitchFamily="18" charset="0"/>
                      </a:endParaRPr>
                    </a:p>
                    <a:p>
                      <a:pPr algn="just">
                        <a:lnSpc>
                          <a:spcPct val="107000"/>
                        </a:lnSpc>
                        <a:spcAft>
                          <a:spcPts val="0"/>
                        </a:spcAft>
                        <a:tabLst>
                          <a:tab pos="5429250" algn="l"/>
                        </a:tabLst>
                      </a:pPr>
                      <a:r>
                        <a:rPr lang="kk-KZ" sz="1200" kern="1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200" kern="100" dirty="0">
                          <a:effectLst/>
                          <a:latin typeface="Times New Roman" panose="02020603050405020304" pitchFamily="18" charset="0"/>
                          <a:cs typeface="Times New Roman" panose="02020603050405020304" pitchFamily="18" charset="0"/>
                        </a:rPr>
                        <a:t>Жыл бойы</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extLst>
                  <a:ext uri="{0D108BD9-81ED-4DB2-BD59-A6C34878D82A}">
                    <a16:rowId xmlns="" xmlns:a16="http://schemas.microsoft.com/office/drawing/2014/main" val="2273758621"/>
                  </a:ext>
                </a:extLst>
              </a:tr>
              <a:tr h="1004155">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4</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nSpc>
                          <a:spcPct val="107000"/>
                        </a:lnSpc>
                        <a:spcAft>
                          <a:spcPts val="0"/>
                        </a:spcAft>
                        <a:tabLst>
                          <a:tab pos="5429250" algn="l"/>
                        </a:tabLst>
                      </a:pPr>
                      <a:r>
                        <a:rPr lang="kk-KZ" sz="1200" kern="100" dirty="0">
                          <a:effectLst/>
                          <a:latin typeface="Times New Roman" panose="02020603050405020304" pitchFamily="18" charset="0"/>
                          <a:cs typeface="Times New Roman" panose="02020603050405020304" pitchFamily="18" charset="0"/>
                        </a:rPr>
                        <a:t>«Күй күмбірі» - балалардың бойында музыканы тыңдауға қызығушылықтарын, музыканы эмоционады қабылдауды, түсінуді, қадірлей білуді қалыптастыру, ұлттық мәдениетке қызығушылықты арттыру, шығармашылық дағдыларды қалыптастыру қабылдау барысында және үнемі күй қою, шығармашылық зерттеу іс әрекет дағдыларын дамыту, музыканы тыңдауға қызығушылықты қалыптастыру, музыканы эмоционалды көңіл-күймен қабылдау, ұлттық мәдениетті түсінуге, құрметтеуге, қызығушылғын артыру</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Мектеп жасына дейінгі балалардың ұйымдастырылған, шығармашылық, дербес іс-әрекеті</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Мектепке дейінгі ұйымның музыка жетекшісі, тәрбиешілер, мектепалды сыныптың педагогі</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200" kern="100" dirty="0">
                          <a:effectLst/>
                          <a:latin typeface="Times New Roman" panose="02020603050405020304" pitchFamily="18" charset="0"/>
                          <a:cs typeface="Times New Roman" panose="02020603050405020304" pitchFamily="18" charset="0"/>
                        </a:rPr>
                        <a:t>Тәрбиелеу-білім беру процесінің циклограммасына сәйкес</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extLst>
                  <a:ext uri="{0D108BD9-81ED-4DB2-BD59-A6C34878D82A}">
                    <a16:rowId xmlns="" xmlns:a16="http://schemas.microsoft.com/office/drawing/2014/main" val="3901407837"/>
                  </a:ext>
                </a:extLst>
              </a:tr>
            </a:tbl>
          </a:graphicData>
        </a:graphic>
      </p:graphicFrame>
    </p:spTree>
    <p:extLst>
      <p:ext uri="{BB962C8B-B14F-4D97-AF65-F5344CB8AC3E}">
        <p14:creationId xmlns:p14="http://schemas.microsoft.com/office/powerpoint/2010/main" val="35994500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49">
            <a:extLst>
              <a:ext uri="{FF2B5EF4-FFF2-40B4-BE49-F238E27FC236}">
                <a16:creationId xmlns="" xmlns:a16="http://schemas.microsoft.com/office/drawing/2014/main" id="{711AD030-DFEC-4A1A-AAE5-8CE872355A99}"/>
              </a:ext>
            </a:extLst>
          </p:cNvPr>
          <p:cNvSpPr/>
          <p:nvPr/>
        </p:nvSpPr>
        <p:spPr>
          <a:xfrm>
            <a:off x="680188" y="1498133"/>
            <a:ext cx="2633472" cy="461665"/>
          </a:xfrm>
          <a:prstGeom prst="rect">
            <a:avLst/>
          </a:prstGeom>
        </p:spPr>
        <p:txBody>
          <a:bodyPr wrap="square">
            <a:spAutoFit/>
          </a:bodyPr>
          <a:lstStyle/>
          <a:p>
            <a:r>
              <a:rPr lang="kk-KZ" sz="2400" b="1" i="1" dirty="0" smtClean="0">
                <a:latin typeface="Arial" panose="020B0604020202020204" pitchFamily="34" charset="0"/>
                <a:ea typeface="Lato Bold" panose="020F0502020204030203" pitchFamily="34" charset="0"/>
                <a:cs typeface="Arial" panose="020B0604020202020204" pitchFamily="34" charset="0"/>
              </a:rPr>
              <a:t> </a:t>
            </a:r>
            <a:endParaRPr lang="en-US" sz="2400" b="1" i="1" dirty="0">
              <a:latin typeface="Arial" panose="020B0604020202020204" pitchFamily="34" charset="0"/>
              <a:ea typeface="Lato Bold" panose="020F0502020204030203" pitchFamily="34" charset="0"/>
              <a:cs typeface="Arial" panose="020B0604020202020204" pitchFamily="34" charset="0"/>
            </a:endParaRPr>
          </a:p>
        </p:txBody>
      </p:sp>
      <p:sp>
        <p:nvSpPr>
          <p:cNvPr id="5" name="Прямоугольник 4"/>
          <p:cNvSpPr/>
          <p:nvPr/>
        </p:nvSpPr>
        <p:spPr>
          <a:xfrm>
            <a:off x="981010" y="326492"/>
            <a:ext cx="10838608" cy="461665"/>
          </a:xfrm>
          <a:prstGeom prst="rect">
            <a:avLst/>
          </a:prstGeom>
        </p:spPr>
        <p:txBody>
          <a:bodyPr wrap="none">
            <a:spAutoFit/>
          </a:bodyPr>
          <a:lstStyle/>
          <a:p>
            <a:r>
              <a:rPr lang="ru-RU" sz="2400" b="1" dirty="0">
                <a:solidFill>
                  <a:schemeClr val="accent5">
                    <a:lumMod val="50000"/>
                  </a:schemeClr>
                </a:solidFill>
                <a:latin typeface="Arial" panose="020B0604020202020204" pitchFamily="34" charset="0"/>
                <a:cs typeface="Arial" panose="020B0604020202020204" pitchFamily="34" charset="0"/>
              </a:rPr>
              <a:t>«БІРТҰТАС ТӘРБИЕ» </a:t>
            </a:r>
            <a:r>
              <a:rPr lang="ru-RU" sz="2400" b="1" dirty="0" smtClean="0">
                <a:solidFill>
                  <a:schemeClr val="accent5">
                    <a:lumMod val="50000"/>
                  </a:schemeClr>
                </a:solidFill>
                <a:latin typeface="Arial" panose="020B0604020202020204" pitchFamily="34" charset="0"/>
                <a:cs typeface="Arial" panose="020B0604020202020204" pitchFamily="34" charset="0"/>
              </a:rPr>
              <a:t>БАҒДАРЛАМАСЫН ЖҮЗЕГЕ </a:t>
            </a:r>
            <a:r>
              <a:rPr lang="ru-RU" sz="2400" b="1" dirty="0">
                <a:solidFill>
                  <a:schemeClr val="accent5">
                    <a:lumMod val="50000"/>
                  </a:schemeClr>
                </a:solidFill>
                <a:latin typeface="Arial" panose="020B0604020202020204" pitchFamily="34" charset="0"/>
                <a:cs typeface="Arial" panose="020B0604020202020204" pitchFamily="34" charset="0"/>
              </a:rPr>
              <a:t>АСЫРУ </a:t>
            </a:r>
            <a:r>
              <a:rPr lang="ru-RU" sz="2400" b="1" dirty="0" smtClean="0">
                <a:solidFill>
                  <a:schemeClr val="accent5">
                    <a:lumMod val="50000"/>
                  </a:schemeClr>
                </a:solidFill>
                <a:latin typeface="Arial" panose="020B0604020202020204" pitchFamily="34" charset="0"/>
                <a:cs typeface="Arial" panose="020B0604020202020204" pitchFamily="34" charset="0"/>
              </a:rPr>
              <a:t>ЖОСПАРЫ</a:t>
            </a:r>
            <a:endParaRPr lang="en-US" sz="2400"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16759807"/>
              </p:ext>
            </p:extLst>
          </p:nvPr>
        </p:nvGraphicFramePr>
        <p:xfrm>
          <a:off x="492370" y="999148"/>
          <a:ext cx="10955215" cy="4337369"/>
        </p:xfrm>
        <a:graphic>
          <a:graphicData uri="http://schemas.openxmlformats.org/drawingml/2006/table">
            <a:tbl>
              <a:tblPr firstRow="1" firstCol="1" bandRow="1">
                <a:tableStyleId>{5940675A-B579-460E-94D1-54222C63F5DA}</a:tableStyleId>
              </a:tblPr>
              <a:tblGrid>
                <a:gridCol w="342899">
                  <a:extLst>
                    <a:ext uri="{9D8B030D-6E8A-4147-A177-3AD203B41FA5}">
                      <a16:colId xmlns="" xmlns:a16="http://schemas.microsoft.com/office/drawing/2014/main" val="658098078"/>
                    </a:ext>
                  </a:extLst>
                </a:gridCol>
                <a:gridCol w="3910016">
                  <a:extLst>
                    <a:ext uri="{9D8B030D-6E8A-4147-A177-3AD203B41FA5}">
                      <a16:colId xmlns="" xmlns:a16="http://schemas.microsoft.com/office/drawing/2014/main" val="755504472"/>
                    </a:ext>
                  </a:extLst>
                </a:gridCol>
                <a:gridCol w="2487680">
                  <a:extLst>
                    <a:ext uri="{9D8B030D-6E8A-4147-A177-3AD203B41FA5}">
                      <a16:colId xmlns="" xmlns:a16="http://schemas.microsoft.com/office/drawing/2014/main" val="1960033173"/>
                    </a:ext>
                  </a:extLst>
                </a:gridCol>
                <a:gridCol w="2294731">
                  <a:extLst>
                    <a:ext uri="{9D8B030D-6E8A-4147-A177-3AD203B41FA5}">
                      <a16:colId xmlns="" xmlns:a16="http://schemas.microsoft.com/office/drawing/2014/main" val="3152261152"/>
                    </a:ext>
                  </a:extLst>
                </a:gridCol>
                <a:gridCol w="1919889">
                  <a:extLst>
                    <a:ext uri="{9D8B030D-6E8A-4147-A177-3AD203B41FA5}">
                      <a16:colId xmlns="" xmlns:a16="http://schemas.microsoft.com/office/drawing/2014/main" val="3478705408"/>
                    </a:ext>
                  </a:extLst>
                </a:gridCol>
              </a:tblGrid>
              <a:tr h="66944">
                <a:tc gridSpan="5">
                  <a:txBody>
                    <a:bodyPr/>
                    <a:lstStyle/>
                    <a:p>
                      <a:pPr algn="ctr">
                        <a:lnSpc>
                          <a:spcPct val="107000"/>
                        </a:lnSpc>
                        <a:spcAft>
                          <a:spcPts val="0"/>
                        </a:spcAft>
                      </a:pPr>
                      <a:r>
                        <a:rPr lang="kk-KZ" sz="1400" b="1" kern="100" spc="10" dirty="0">
                          <a:effectLst/>
                          <a:latin typeface="Times New Roman" panose="02020603050405020304" pitchFamily="18" charset="0"/>
                          <a:cs typeface="Times New Roman" panose="02020603050405020304" pitchFamily="18" charset="0"/>
                        </a:rPr>
                        <a:t>Мектепке дейінгі тәрбие және оқыту ұйымдары үшін</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2076296530"/>
                  </a:ext>
                </a:extLst>
              </a:tr>
              <a:tr h="66944">
                <a:tc gridSpan="5">
                  <a:txBody>
                    <a:bodyPr/>
                    <a:lstStyle/>
                    <a:p>
                      <a:pPr algn="ctr">
                        <a:lnSpc>
                          <a:spcPct val="107000"/>
                        </a:lnSpc>
                        <a:spcAft>
                          <a:spcPts val="0"/>
                        </a:spcAft>
                      </a:pPr>
                      <a:r>
                        <a:rPr lang="kk-KZ" sz="1400" b="1" kern="100" dirty="0">
                          <a:effectLst/>
                          <a:latin typeface="Times New Roman" panose="02020603050405020304" pitchFamily="18" charset="0"/>
                          <a:cs typeface="Times New Roman" panose="02020603050405020304" pitchFamily="18" charset="0"/>
                        </a:rPr>
                        <a:t>Күнделікті атқарылатын іс-шара</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369293662"/>
                  </a:ext>
                </a:extLst>
              </a:tr>
              <a:tr h="66944">
                <a:tc gridSpan="5">
                  <a:txBody>
                    <a:bodyPr/>
                    <a:lstStyle/>
                    <a:p>
                      <a:pPr>
                        <a:lnSpc>
                          <a:spcPct val="107000"/>
                        </a:lnSpc>
                        <a:spcAft>
                          <a:spcPts val="0"/>
                        </a:spcAft>
                      </a:pPr>
                      <a:r>
                        <a:rPr lang="kk-KZ" sz="1400" kern="100" dirty="0">
                          <a:effectLst/>
                          <a:latin typeface="Times New Roman" panose="02020603050405020304" pitchFamily="18" charset="0"/>
                          <a:cs typeface="Times New Roman" panose="02020603050405020304" pitchFamily="18" charset="0"/>
                        </a:rPr>
                        <a:t>Апта сайын</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772749542"/>
                  </a:ext>
                </a:extLst>
              </a:tr>
              <a:tr h="468606">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1</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just">
                        <a:lnSpc>
                          <a:spcPct val="107000"/>
                        </a:lnSpc>
                        <a:spcAft>
                          <a:spcPts val="0"/>
                        </a:spcAft>
                      </a:pPr>
                      <a:r>
                        <a:rPr lang="kk-KZ" sz="1400" kern="100" dirty="0">
                          <a:effectLst/>
                          <a:latin typeface="Times New Roman" panose="02020603050405020304" pitchFamily="18" charset="0"/>
                          <a:cs typeface="Times New Roman" panose="02020603050405020304" pitchFamily="18" charset="0"/>
                        </a:rPr>
                        <a:t>«Менің Қазақстаным» - мемлекеттік мерекелерге арналған ертеңгіліктерде ересек және мектепалды топтардың/мектепалды сыныптардың тәрбиеленушілерінің Қазақстан Республикасының Әнұранын орындауы</a:t>
                      </a:r>
                      <a:endParaRPr lang="ru-RU" sz="14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400" kern="1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400" kern="100" dirty="0">
                          <a:effectLst/>
                          <a:latin typeface="Times New Roman" panose="02020603050405020304" pitchFamily="18" charset="0"/>
                          <a:cs typeface="Times New Roman" panose="02020603050405020304" pitchFamily="18" charset="0"/>
                        </a:rPr>
                        <a:t>Ертеңгіліктер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400" kern="100" dirty="0">
                          <a:effectLst/>
                          <a:latin typeface="Times New Roman" panose="02020603050405020304" pitchFamily="18" charset="0"/>
                          <a:cs typeface="Times New Roman" panose="02020603050405020304" pitchFamily="18" charset="0"/>
                        </a:rPr>
                        <a:t>Мектепке дейінгі ұйымның тәрбиешілері,  музыка жетекшісі, әдіскері, дене шынықтыру нұсқаушысы</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400" kern="100">
                          <a:effectLst/>
                          <a:latin typeface="Times New Roman" panose="02020603050405020304" pitchFamily="18" charset="0"/>
                          <a:cs typeface="Times New Roman" panose="02020603050405020304" pitchFamily="18" charset="0"/>
                        </a:rPr>
                        <a:t>Тәрбиелеу-білім беру процесінің циклограммасына сәйкес</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extLst>
                  <a:ext uri="{0D108BD9-81ED-4DB2-BD59-A6C34878D82A}">
                    <a16:rowId xmlns="" xmlns:a16="http://schemas.microsoft.com/office/drawing/2014/main" val="2775812140"/>
                  </a:ext>
                </a:extLst>
              </a:tr>
              <a:tr h="401662">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2</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nSpc>
                          <a:spcPct val="107000"/>
                        </a:lnSpc>
                        <a:spcAft>
                          <a:spcPts val="0"/>
                        </a:spcAft>
                      </a:pPr>
                      <a:r>
                        <a:rPr lang="kk-KZ" sz="1400" kern="100">
                          <a:effectLst/>
                          <a:latin typeface="Times New Roman" panose="02020603050405020304" pitchFamily="18" charset="0"/>
                          <a:cs typeface="Times New Roman" panose="02020603050405020304" pitchFamily="18" charset="0"/>
                        </a:rPr>
                        <a:t>«Апта дәйексөздері» - ақпараттық стендтерде, Led-экрандарда, коридордағы теледидарларда орналастыру, мнемо кестелерде ойнату</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tabLst>
                          <a:tab pos="5429250" algn="l"/>
                        </a:tabLst>
                      </a:pPr>
                      <a:r>
                        <a:rPr lang="kk-KZ" sz="1400" kern="100">
                          <a:effectLst/>
                          <a:latin typeface="Times New Roman" panose="02020603050405020304" pitchFamily="18" charset="0"/>
                          <a:cs typeface="Times New Roman" panose="02020603050405020304" pitchFamily="18" charset="0"/>
                        </a:rPr>
                        <a:t>Дәйексөздерді ақпараттық стендттерде,</a:t>
                      </a:r>
                      <a:endParaRPr lang="ru-RU" sz="140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400" kern="100">
                          <a:effectLst/>
                          <a:latin typeface="Times New Roman" panose="02020603050405020304" pitchFamily="18" charset="0"/>
                          <a:cs typeface="Times New Roman" panose="02020603050405020304" pitchFamily="18" charset="0"/>
                        </a:rPr>
                        <a:t>Led-экрандарда, коридордағы теледидарларда орналастыру</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400" kern="100" dirty="0">
                          <a:effectLst/>
                          <a:latin typeface="Times New Roman" panose="02020603050405020304" pitchFamily="18" charset="0"/>
                          <a:cs typeface="Times New Roman" panose="02020603050405020304" pitchFamily="18" charset="0"/>
                        </a:rPr>
                        <a:t>Мектепке дейінгі ұйымның басшысы,  әдіскері</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400" kern="100">
                          <a:effectLst/>
                          <a:latin typeface="Times New Roman" panose="02020603050405020304" pitchFamily="18" charset="0"/>
                          <a:cs typeface="Times New Roman" panose="02020603050405020304" pitchFamily="18" charset="0"/>
                        </a:rPr>
                        <a:t>Жыл бойы</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extLst>
                  <a:ext uri="{0D108BD9-81ED-4DB2-BD59-A6C34878D82A}">
                    <a16:rowId xmlns="" xmlns:a16="http://schemas.microsoft.com/office/drawing/2014/main" val="2806416495"/>
                  </a:ext>
                </a:extLst>
              </a:tr>
              <a:tr h="535549">
                <a:tc>
                  <a:txBody>
                    <a:bodyPr/>
                    <a:lstStyle/>
                    <a:p>
                      <a:pPr algn="ctr">
                        <a:lnSpc>
                          <a:spcPct val="107000"/>
                        </a:lnSpc>
                        <a:spcAft>
                          <a:spcPts val="0"/>
                        </a:spcAft>
                      </a:pPr>
                      <a:r>
                        <a:rPr lang="kk-KZ" sz="1200" kern="100">
                          <a:effectLst/>
                          <a:latin typeface="Times New Roman" panose="02020603050405020304" pitchFamily="18" charset="0"/>
                          <a:cs typeface="Times New Roman" panose="02020603050405020304" pitchFamily="18" charset="0"/>
                        </a:rPr>
                        <a:t>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nSpc>
                          <a:spcPct val="107000"/>
                        </a:lnSpc>
                        <a:spcAft>
                          <a:spcPts val="0"/>
                        </a:spcAft>
                        <a:tabLst>
                          <a:tab pos="5429250" algn="l"/>
                        </a:tabLst>
                      </a:pPr>
                      <a:r>
                        <a:rPr lang="kk-KZ" sz="1400" kern="100" dirty="0">
                          <a:effectLst/>
                          <a:latin typeface="Times New Roman" panose="02020603050405020304" pitchFamily="18" charset="0"/>
                          <a:cs typeface="Times New Roman" panose="02020603050405020304" pitchFamily="18" charset="0"/>
                        </a:rPr>
                        <a:t>«Қауіпсіздік ережелері» - жол қозғалысы ережелерін, тұрмыстағы, қоғамдық орындардағы, табиғаттағы өмірлік қауіпсіздік негіздерін, төтенше жағдай кезінде қауіпсіз мінез-құлық ережелерін үйрету</a:t>
                      </a:r>
                      <a:endParaRPr lang="ru-RU" sz="14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400" kern="100" spc="1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tabLst>
                          <a:tab pos="5429250" algn="l"/>
                        </a:tabLst>
                      </a:pPr>
                      <a:r>
                        <a:rPr lang="kk-KZ" sz="1400" kern="100">
                          <a:effectLst/>
                          <a:latin typeface="Times New Roman" panose="02020603050405020304" pitchFamily="18" charset="0"/>
                          <a:cs typeface="Times New Roman" panose="02020603050405020304" pitchFamily="18" charset="0"/>
                        </a:rPr>
                        <a:t>Мектеп жасына дейінгі балалардың ұйымдастырылған іс-әрекеті</a:t>
                      </a:r>
                      <a:endParaRPr lang="ru-RU" sz="140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400" kern="100">
                          <a:effectLst/>
                          <a:latin typeface="Times New Roman" panose="02020603050405020304" pitchFamily="18" charset="0"/>
                          <a:cs typeface="Times New Roman" panose="02020603050405020304" pitchFamily="18" charset="0"/>
                        </a:rPr>
                        <a:t>Дидактикалық, сюжетті-рөлді ойындар, әңгімелесу, көркем шығармалар оқу</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400" kern="100" dirty="0">
                          <a:effectLst/>
                          <a:latin typeface="Times New Roman" panose="02020603050405020304" pitchFamily="18" charset="0"/>
                          <a:cs typeface="Times New Roman" panose="02020603050405020304" pitchFamily="18" charset="0"/>
                        </a:rPr>
                        <a:t>Мектепке дейінгі ұйымның педагогтері,   әдіскері, мектепалды сыныптың педагогі</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tc>
                  <a:txBody>
                    <a:bodyPr/>
                    <a:lstStyle/>
                    <a:p>
                      <a:pPr algn="ctr">
                        <a:lnSpc>
                          <a:spcPct val="107000"/>
                        </a:lnSpc>
                        <a:spcAft>
                          <a:spcPts val="0"/>
                        </a:spcAft>
                      </a:pPr>
                      <a:r>
                        <a:rPr lang="kk-KZ" sz="1400" kern="100" dirty="0">
                          <a:effectLst/>
                          <a:latin typeface="Times New Roman" panose="02020603050405020304" pitchFamily="18" charset="0"/>
                          <a:cs typeface="Times New Roman" panose="02020603050405020304" pitchFamily="18" charset="0"/>
                        </a:rPr>
                        <a:t>Тәрбиелеу-білім беру процесінің циклограммасына сәйкес</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0111" marR="20111" marT="0" marB="0"/>
                </a:tc>
                <a:extLst>
                  <a:ext uri="{0D108BD9-81ED-4DB2-BD59-A6C34878D82A}">
                    <a16:rowId xmlns="" xmlns:a16="http://schemas.microsoft.com/office/drawing/2014/main" val="2336146683"/>
                  </a:ext>
                </a:extLst>
              </a:tr>
            </a:tbl>
          </a:graphicData>
        </a:graphic>
      </p:graphicFrame>
    </p:spTree>
    <p:extLst>
      <p:ext uri="{BB962C8B-B14F-4D97-AF65-F5344CB8AC3E}">
        <p14:creationId xmlns:p14="http://schemas.microsoft.com/office/powerpoint/2010/main" val="751795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Прямоугольник 4"/>
          <p:cNvSpPr/>
          <p:nvPr/>
        </p:nvSpPr>
        <p:spPr>
          <a:xfrm>
            <a:off x="2356586" y="326492"/>
            <a:ext cx="8020016" cy="369332"/>
          </a:xfrm>
          <a:prstGeom prst="rect">
            <a:avLst/>
          </a:prstGeom>
        </p:spPr>
        <p:txBody>
          <a:bodyPr wrap="none">
            <a:spAutoFit/>
          </a:bodyPr>
          <a:lstStyle/>
          <a:p>
            <a:r>
              <a:rPr lang="ru-RU" b="1" dirty="0">
                <a:solidFill>
                  <a:schemeClr val="accent5">
                    <a:lumMod val="50000"/>
                  </a:schemeClr>
                </a:solidFill>
                <a:latin typeface="Arial" panose="020B0604020202020204" pitchFamily="34" charset="0"/>
                <a:cs typeface="Arial" panose="020B0604020202020204" pitchFamily="34" charset="0"/>
              </a:rPr>
              <a:t>«БІРТҰТАС ТӘРБИЕ» </a:t>
            </a:r>
            <a:r>
              <a:rPr lang="ru-RU" b="1" dirty="0" smtClean="0">
                <a:solidFill>
                  <a:schemeClr val="accent5">
                    <a:lumMod val="50000"/>
                  </a:schemeClr>
                </a:solidFill>
                <a:latin typeface="Arial" panose="020B0604020202020204" pitchFamily="34" charset="0"/>
                <a:cs typeface="Arial" panose="020B0604020202020204" pitchFamily="34" charset="0"/>
              </a:rPr>
              <a:t>БАҒДАРЛАМАСЫН ЖҮЗЕГЕ </a:t>
            </a:r>
            <a:r>
              <a:rPr lang="ru-RU" b="1" dirty="0">
                <a:solidFill>
                  <a:schemeClr val="accent5">
                    <a:lumMod val="50000"/>
                  </a:schemeClr>
                </a:solidFill>
                <a:latin typeface="Arial" panose="020B0604020202020204" pitchFamily="34" charset="0"/>
                <a:cs typeface="Arial" panose="020B0604020202020204" pitchFamily="34" charset="0"/>
              </a:rPr>
              <a:t>АСЫРУ </a:t>
            </a:r>
            <a:r>
              <a:rPr lang="ru-RU" b="1" dirty="0" smtClean="0">
                <a:solidFill>
                  <a:schemeClr val="accent5">
                    <a:lumMod val="50000"/>
                  </a:schemeClr>
                </a:solidFill>
                <a:latin typeface="Arial" panose="020B0604020202020204" pitchFamily="34" charset="0"/>
                <a:cs typeface="Arial" panose="020B0604020202020204" pitchFamily="34" charset="0"/>
              </a:rPr>
              <a:t>ЖОСПАРЫ</a:t>
            </a:r>
            <a:endParaRPr lang="en-US"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783844043"/>
              </p:ext>
            </p:extLst>
          </p:nvPr>
        </p:nvGraphicFramePr>
        <p:xfrm>
          <a:off x="490305" y="642438"/>
          <a:ext cx="11097270" cy="5667427"/>
        </p:xfrm>
        <a:graphic>
          <a:graphicData uri="http://schemas.openxmlformats.org/drawingml/2006/table">
            <a:tbl>
              <a:tblPr firstRow="1" firstCol="1" bandRow="1">
                <a:tableStyleId>{5940675A-B579-460E-94D1-54222C63F5DA}</a:tableStyleId>
              </a:tblPr>
              <a:tblGrid>
                <a:gridCol w="503539">
                  <a:extLst>
                    <a:ext uri="{9D8B030D-6E8A-4147-A177-3AD203B41FA5}">
                      <a16:colId xmlns="" xmlns:a16="http://schemas.microsoft.com/office/drawing/2014/main" val="2126763931"/>
                    </a:ext>
                  </a:extLst>
                </a:gridCol>
                <a:gridCol w="4314646">
                  <a:extLst>
                    <a:ext uri="{9D8B030D-6E8A-4147-A177-3AD203B41FA5}">
                      <a16:colId xmlns="" xmlns:a16="http://schemas.microsoft.com/office/drawing/2014/main" val="2992691096"/>
                    </a:ext>
                  </a:extLst>
                </a:gridCol>
                <a:gridCol w="2532185">
                  <a:extLst>
                    <a:ext uri="{9D8B030D-6E8A-4147-A177-3AD203B41FA5}">
                      <a16:colId xmlns="" xmlns:a16="http://schemas.microsoft.com/office/drawing/2014/main" val="3782072203"/>
                    </a:ext>
                  </a:extLst>
                </a:gridCol>
                <a:gridCol w="2690446">
                  <a:extLst>
                    <a:ext uri="{9D8B030D-6E8A-4147-A177-3AD203B41FA5}">
                      <a16:colId xmlns="" xmlns:a16="http://schemas.microsoft.com/office/drawing/2014/main" val="567433923"/>
                    </a:ext>
                  </a:extLst>
                </a:gridCol>
                <a:gridCol w="1056454">
                  <a:extLst>
                    <a:ext uri="{9D8B030D-6E8A-4147-A177-3AD203B41FA5}">
                      <a16:colId xmlns="" xmlns:a16="http://schemas.microsoft.com/office/drawing/2014/main" val="3954649841"/>
                    </a:ext>
                  </a:extLst>
                </a:gridCol>
              </a:tblGrid>
              <a:tr h="205703">
                <a:tc gridSpan="5">
                  <a:txBody>
                    <a:bodyPr/>
                    <a:lstStyle/>
                    <a:p>
                      <a:pPr>
                        <a:lnSpc>
                          <a:spcPct val="107000"/>
                        </a:lnSpc>
                        <a:spcAft>
                          <a:spcPts val="0"/>
                        </a:spcAft>
                      </a:pPr>
                      <a:r>
                        <a:rPr lang="kk-KZ" sz="1200" b="1" kern="100" dirty="0">
                          <a:effectLst/>
                          <a:latin typeface="Times New Roman" panose="02020603050405020304" pitchFamily="18" charset="0"/>
                          <a:cs typeface="Times New Roman" panose="02020603050405020304" pitchFamily="18" charset="0"/>
                        </a:rPr>
                        <a:t>Қыркүйек – еңбекқорлық және кәсіби біліктілік айы</a:t>
                      </a:r>
                      <a:endParaRPr lang="ru-RU" sz="12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157471120"/>
                  </a:ext>
                </a:extLst>
              </a:tr>
              <a:tr h="310810">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1</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nSpc>
                          <a:spcPct val="107000"/>
                        </a:lnSpc>
                        <a:spcAft>
                          <a:spcPts val="0"/>
                        </a:spcAft>
                        <a:tabLst>
                          <a:tab pos="5429250" algn="l"/>
                        </a:tabLst>
                      </a:pPr>
                      <a:r>
                        <a:rPr lang="kk-KZ" sz="1050" kern="100" dirty="0">
                          <a:effectLst/>
                          <a:latin typeface="Times New Roman" panose="02020603050405020304" pitchFamily="18" charset="0"/>
                          <a:cs typeface="Times New Roman" panose="02020603050405020304" pitchFamily="18" charset="0"/>
                        </a:rPr>
                        <a:t>1 қыркүйек - Білім күні </a:t>
                      </a:r>
                      <a:endParaRPr lang="ru-RU" sz="105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«Балабақша - жайлы мекен» </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Балабақшада экскурсия өткізу</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Мектепке дейінгі ұйымның басшысы,  әдіскері, педагогтері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1- апта</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extLst>
                  <a:ext uri="{0D108BD9-81ED-4DB2-BD59-A6C34878D82A}">
                    <a16:rowId xmlns="" xmlns:a16="http://schemas.microsoft.com/office/drawing/2014/main" val="2299755786"/>
                  </a:ext>
                </a:extLst>
              </a:tr>
              <a:tr h="310810">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2</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«Ұшқыр ой алаңы» жобасы</a:t>
                      </a:r>
                      <a:endParaRPr lang="ru-RU" sz="1050">
                        <a:effectLst/>
                        <a:latin typeface="Times New Roman" panose="02020603050405020304" pitchFamily="18" charset="0"/>
                        <a:cs typeface="Times New Roman" panose="02020603050405020304" pitchFamily="18" charset="0"/>
                      </a:endParaRPr>
                    </a:p>
                    <a:p>
                      <a:pPr>
                        <a:lnSpc>
                          <a:spcPct val="107000"/>
                        </a:lnSpc>
                        <a:spcAft>
                          <a:spcPts val="0"/>
                        </a:spcAft>
                      </a:pPr>
                      <a:r>
                        <a:rPr lang="kk-KZ" sz="1050" kern="100">
                          <a:effectLst/>
                          <a:latin typeface="Times New Roman" panose="02020603050405020304" pitchFamily="18" charset="0"/>
                          <a:cs typeface="Times New Roman" panose="02020603050405020304" pitchFamily="18" charset="0"/>
                        </a:rPr>
                        <a:t>«Тілім менің тірегім»</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Мәнерлеп оқу конкурсы </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Мекепке дейінгі ұйымның тәрбиешілері, қазақ тілінің педагогі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І-апта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extLst>
                  <a:ext uri="{0D108BD9-81ED-4DB2-BD59-A6C34878D82A}">
                    <a16:rowId xmlns="" xmlns:a16="http://schemas.microsoft.com/office/drawing/2014/main" val="1743160843"/>
                  </a:ext>
                </a:extLst>
              </a:tr>
              <a:tr h="518016">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3</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«Балалар кітапханасы» жобасы</a:t>
                      </a:r>
                      <a:endParaRPr lang="ru-RU" sz="105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«Бір кітап», «Кітап – менің қазынам», «Жас тыңдарман» жобалары аясындаға балалар кітапханасы </a:t>
                      </a:r>
                      <a:endParaRPr lang="ru-RU" sz="105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 </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Жобалық іс-әрекет</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 әдіскері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2-апта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extLst>
                  <a:ext uri="{0D108BD9-81ED-4DB2-BD59-A6C34878D82A}">
                    <a16:rowId xmlns="" xmlns:a16="http://schemas.microsoft.com/office/drawing/2014/main" val="3587815404"/>
                  </a:ext>
                </a:extLst>
              </a:tr>
              <a:tr h="207206">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4</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«Smart </a:t>
                      </a:r>
                      <a:r>
                        <a:rPr lang="en-US" sz="1050" kern="100">
                          <a:effectLst/>
                          <a:latin typeface="Times New Roman" panose="02020603050405020304" pitchFamily="18" charset="0"/>
                          <a:cs typeface="Times New Roman" panose="02020603050405020304" pitchFamily="18" charset="0"/>
                        </a:rPr>
                        <a:t>b</a:t>
                      </a:r>
                      <a:r>
                        <a:rPr lang="kk-KZ" sz="1050" kern="100">
                          <a:effectLst/>
                          <a:latin typeface="Times New Roman" panose="02020603050405020304" pitchFamily="18" charset="0"/>
                          <a:cs typeface="Times New Roman" panose="02020603050405020304" pitchFamily="18" charset="0"/>
                        </a:rPr>
                        <a:t>ala» жобасы</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spc="10">
                          <a:effectLst/>
                          <a:latin typeface="Times New Roman" panose="02020603050405020304" pitchFamily="18" charset="0"/>
                          <a:cs typeface="Times New Roman" panose="02020603050405020304" pitchFamily="18" charset="0"/>
                        </a:rPr>
                        <a:t>Құрастыру бойынша балалар іс-әрекеті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Үнемі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extLst>
                  <a:ext uri="{0D108BD9-81ED-4DB2-BD59-A6C34878D82A}">
                    <a16:rowId xmlns="" xmlns:a16="http://schemas.microsoft.com/office/drawing/2014/main" val="3414593889"/>
                  </a:ext>
                </a:extLst>
              </a:tr>
              <a:tr h="932429">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5</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just">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«Теңге алу», «Айырмашылығын тап», «Банкомат», «Ақшаны жұмсауды үйренеміз», «Әмиян», «Дүкен» ойындары - қаржылық сауаттылық бойынша қарапайым білімдерді (заттарды тексеріп қарау, зерделеу, олардың көлемін көзбен өлшеу, көзбен көріп ойлауды, есте сақтауды, қиялды, ұсақ қол моторикасын дамыту</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Дидактикалық, ұлттық, сюжетті-рөлдік ойындар</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3-апта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extLst>
                  <a:ext uri="{0D108BD9-81ED-4DB2-BD59-A6C34878D82A}">
                    <a16:rowId xmlns="" xmlns:a16="http://schemas.microsoft.com/office/drawing/2014/main" val="875561700"/>
                  </a:ext>
                </a:extLst>
              </a:tr>
              <a:tr h="518016">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6</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just">
                        <a:lnSpc>
                          <a:spcPct val="107000"/>
                        </a:lnSpc>
                        <a:spcAft>
                          <a:spcPts val="0"/>
                        </a:spcAft>
                        <a:tabLst>
                          <a:tab pos="5429250" algn="l"/>
                        </a:tabLst>
                      </a:pPr>
                      <a:r>
                        <a:rPr lang="kk-KZ" sz="1050" kern="100">
                          <a:effectLst/>
                          <a:latin typeface="Times New Roman" panose="02020603050405020304" pitchFamily="18" charset="0"/>
                          <a:cs typeface="Times New Roman" panose="02020603050405020304" pitchFamily="18" charset="0"/>
                        </a:rPr>
                        <a:t>«Ұлттық ойын - ұлт қазынасы»</a:t>
                      </a:r>
                      <a:endParaRPr lang="ru-RU" sz="1050">
                        <a:effectLst/>
                        <a:latin typeface="Times New Roman" panose="02020603050405020304" pitchFamily="18" charset="0"/>
                        <a:cs typeface="Times New Roman" panose="02020603050405020304" pitchFamily="18" charset="0"/>
                      </a:endParaRPr>
                    </a:p>
                    <a:p>
                      <a:pPr algn="ctr">
                        <a:lnSpc>
                          <a:spcPct val="107000"/>
                        </a:lnSpc>
                        <a:spcAft>
                          <a:spcPts val="0"/>
                        </a:spcAft>
                        <a:tabLst>
                          <a:tab pos="5429250" algn="l"/>
                        </a:tabLst>
                      </a:pPr>
                      <a:r>
                        <a:rPr lang="kk-KZ" sz="1050" kern="100">
                          <a:effectLst/>
                          <a:latin typeface="Times New Roman" panose="02020603050405020304" pitchFamily="18" charset="0"/>
                          <a:cs typeface="Times New Roman" panose="02020603050405020304" pitchFamily="18" charset="0"/>
                        </a:rPr>
                        <a:t>Бестемше: «Дарабоз»  </a:t>
                      </a:r>
                      <a:r>
                        <a:rPr lang="kk-KZ" sz="1050" kern="100" spc="10">
                          <a:effectLst/>
                          <a:latin typeface="Times New Roman" panose="02020603050405020304" pitchFamily="18" charset="0"/>
                          <a:cs typeface="Times New Roman" panose="02020603050405020304" pitchFamily="18" charset="0"/>
                        </a:rPr>
                        <a:t>(тәрбиеленушілердің арасында)</a:t>
                      </a:r>
                      <a:endParaRPr lang="ru-RU" sz="10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kk-KZ" sz="1050" kern="100" spc="10">
                          <a:effectLst/>
                          <a:latin typeface="Times New Roman" panose="02020603050405020304" pitchFamily="18" charset="0"/>
                          <a:cs typeface="Times New Roman" panose="02020603050405020304" pitchFamily="18" charset="0"/>
                        </a:rPr>
                        <a:t>«Жарысқа шық, жанұя» (ата-аналардың арасында)</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Ұлттық ойындар</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just">
                        <a:lnSpc>
                          <a:spcPct val="107000"/>
                        </a:lnSpc>
                        <a:spcAft>
                          <a:spcPts val="0"/>
                        </a:spcAft>
                        <a:tabLst>
                          <a:tab pos="5429250" algn="l"/>
                        </a:tabLs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 дене шынықтыру </a:t>
                      </a:r>
                      <a:r>
                        <a:rPr lang="kk-KZ" sz="1050" kern="100" dirty="0" smtClean="0">
                          <a:effectLst/>
                          <a:latin typeface="Times New Roman" panose="02020603050405020304" pitchFamily="18" charset="0"/>
                          <a:cs typeface="Times New Roman" panose="02020603050405020304" pitchFamily="18" charset="0"/>
                        </a:rPr>
                        <a:t>нұсқаушысы,</a:t>
                      </a:r>
                      <a:r>
                        <a:rPr lang="ru-RU" sz="1050" kern="1200" dirty="0" smtClean="0">
                          <a:effectLst/>
                          <a:latin typeface="Times New Roman" panose="02020603050405020304" pitchFamily="18" charset="0"/>
                          <a:cs typeface="Times New Roman" panose="02020603050405020304" pitchFamily="18" charset="0"/>
                        </a:rPr>
                        <a:t>,</a:t>
                      </a:r>
                      <a:r>
                        <a:rPr lang="ru-RU" sz="1050" kern="1200" baseline="0" dirty="0" smtClean="0">
                          <a:effectLst/>
                          <a:latin typeface="Times New Roman" panose="02020603050405020304" pitchFamily="18" charset="0"/>
                          <a:cs typeface="Times New Roman" panose="02020603050405020304" pitchFamily="18" charset="0"/>
                        </a:rPr>
                        <a:t> </a:t>
                      </a:r>
                      <a:r>
                        <a:rPr lang="kk-KZ" sz="1050" kern="100" dirty="0" smtClean="0">
                          <a:effectLst/>
                          <a:latin typeface="Times New Roman" panose="02020603050405020304" pitchFamily="18" charset="0"/>
                          <a:cs typeface="Times New Roman" panose="02020603050405020304" pitchFamily="18" charset="0"/>
                        </a:rPr>
                        <a:t>әдіскері</a:t>
                      </a:r>
                      <a:r>
                        <a:rPr lang="kk-KZ" sz="1050" kern="100" dirty="0">
                          <a:effectLst/>
                          <a:latin typeface="Times New Roman" panose="02020603050405020304" pitchFamily="18" charset="0"/>
                          <a:cs typeface="Times New Roman" panose="02020603050405020304" pitchFamily="18" charset="0"/>
                        </a:rPr>
                        <a:t>,</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2-3-апта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extLst>
                  <a:ext uri="{0D108BD9-81ED-4DB2-BD59-A6C34878D82A}">
                    <a16:rowId xmlns="" xmlns:a16="http://schemas.microsoft.com/office/drawing/2014/main" val="2957491146"/>
                  </a:ext>
                </a:extLst>
              </a:tr>
              <a:tr h="1036032">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7</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just">
                        <a:lnSpc>
                          <a:spcPct val="107000"/>
                        </a:lnSpc>
                        <a:spcAft>
                          <a:spcPts val="0"/>
                        </a:spcAft>
                      </a:pPr>
                      <a:r>
                        <a:rPr lang="kk-KZ" sz="1050" kern="100" spc="10">
                          <a:effectLst/>
                          <a:latin typeface="Times New Roman" panose="02020603050405020304" pitchFamily="18" charset="0"/>
                          <a:cs typeface="Times New Roman" panose="02020603050405020304" pitchFamily="18" charset="0"/>
                        </a:rPr>
                        <a:t>Қауіпсіздік ережелері. Жол қауіпсіздігі ережелерін сақтау. Жол белгілерін (жүру бөлігі, жаяу жүргіншілер өткелі, тротуар) білу, бағдаршамның белгілеріне сәйкес жолдан өту. Жол қозғалысының қарапайым ережелерін, жаяу жүргіншілердің қозғалыс ережелерін сақтау. «Балалар», «Трамвай аялдамасы», «Автобус аялдамасы» жол белгілерімен таныстыру</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Дидактикалық, сюжетті-рөлдік  ойындар</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Үнемі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extLst>
                  <a:ext uri="{0D108BD9-81ED-4DB2-BD59-A6C34878D82A}">
                    <a16:rowId xmlns="" xmlns:a16="http://schemas.microsoft.com/office/drawing/2014/main" val="3553152294"/>
                  </a:ext>
                </a:extLst>
              </a:tr>
              <a:tr h="414413">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8</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just">
                        <a:lnSpc>
                          <a:spcPct val="107000"/>
                        </a:lnSpc>
                        <a:spcAft>
                          <a:spcPts val="0"/>
                        </a:spcAft>
                      </a:pPr>
                      <a:r>
                        <a:rPr lang="kk-KZ" sz="1050" kern="100" spc="10">
                          <a:effectLst/>
                          <a:latin typeface="Times New Roman" panose="02020603050405020304" pitchFamily="18" charset="0"/>
                          <a:cs typeface="Times New Roman" panose="02020603050405020304" pitchFamily="18" charset="0"/>
                        </a:rPr>
                        <a:t>«Ұшқыр ой алаңы» жобасы</a:t>
                      </a:r>
                      <a:endParaRPr lang="ru-RU" sz="10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kk-KZ" sz="1050" kern="100" spc="10">
                          <a:effectLst/>
                          <a:latin typeface="Times New Roman" panose="02020603050405020304" pitchFamily="18" charset="0"/>
                          <a:cs typeface="Times New Roman" panose="02020603050405020304" pitchFamily="18" charset="0"/>
                        </a:rPr>
                        <a:t>«Тілге бойлау» жобасы</a:t>
                      </a:r>
                      <a:r>
                        <a:rPr lang="kk-KZ" sz="1050" kern="100">
                          <a:effectLst/>
                          <a:latin typeface="Times New Roman" panose="02020603050405020304" pitchFamily="18" charset="0"/>
                          <a:cs typeface="Times New Roman" panose="02020603050405020304" pitchFamily="18" charset="0"/>
                        </a:rPr>
                        <a:t> қазақ тілін меңгеру</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spc="10">
                          <a:effectLst/>
                          <a:latin typeface="Times New Roman" panose="02020603050405020304" pitchFamily="18" charset="0"/>
                          <a:cs typeface="Times New Roman" panose="02020603050405020304" pitchFamily="18" charset="0"/>
                        </a:rPr>
                        <a:t>Жобалау іс-әрекеті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 </a:t>
                      </a:r>
                      <a:r>
                        <a:rPr lang="kk-KZ" sz="1050" kern="100" dirty="0" smtClean="0">
                          <a:effectLst/>
                          <a:latin typeface="Times New Roman" panose="02020603050405020304" pitchFamily="18" charset="0"/>
                          <a:cs typeface="Times New Roman" panose="02020603050405020304" pitchFamily="18" charset="0"/>
                        </a:rPr>
                        <a:t>қазақ </a:t>
                      </a:r>
                      <a:r>
                        <a:rPr lang="kk-KZ" sz="1050" kern="100" dirty="0">
                          <a:effectLst/>
                          <a:latin typeface="Times New Roman" panose="02020603050405020304" pitchFamily="18" charset="0"/>
                          <a:cs typeface="Times New Roman" panose="02020603050405020304" pitchFamily="18" charset="0"/>
                        </a:rPr>
                        <a:t>тілі пән мұғалімдері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Үнемі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extLst>
                  <a:ext uri="{0D108BD9-81ED-4DB2-BD59-A6C34878D82A}">
                    <a16:rowId xmlns="" xmlns:a16="http://schemas.microsoft.com/office/drawing/2014/main" val="2804157999"/>
                  </a:ext>
                </a:extLst>
              </a:tr>
              <a:tr h="414413">
                <a:tc>
                  <a:txBody>
                    <a:bodyPr/>
                    <a:lstStyle/>
                    <a:p>
                      <a:pPr algn="ctr">
                        <a:lnSpc>
                          <a:spcPct val="107000"/>
                        </a:lnSpc>
                        <a:spcAft>
                          <a:spcPts val="0"/>
                        </a:spcAft>
                      </a:pPr>
                      <a:r>
                        <a:rPr lang="kk-KZ" sz="1050" dirty="0" smtClean="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1124" marR="31124" marT="0" marB="0"/>
                </a:tc>
                <a:tc>
                  <a:txBody>
                    <a:bodyPr/>
                    <a:lstStyle/>
                    <a:p>
                      <a:pPr algn="ctr">
                        <a:lnSpc>
                          <a:spcPct val="107000"/>
                        </a:lnSpc>
                        <a:spcAft>
                          <a:spcPts val="0"/>
                        </a:spcAft>
                      </a:pPr>
                      <a:r>
                        <a:rPr lang="kk-KZ" sz="1050" dirty="0">
                          <a:effectLst/>
                          <a:latin typeface="Times New Roman"/>
                          <a:ea typeface="Calibri"/>
                          <a:cs typeface="Times New Roman"/>
                        </a:rPr>
                        <a:t>Қазақстан Республикасы Білім және ғылым министрінің 2022 жылғы 30 наурыздағы №117 бұйрығымен таныстыру</a:t>
                      </a:r>
                      <a:endParaRPr lang="ru-RU" sz="1050" dirty="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050" kern="100" spc="10">
                          <a:effectLst/>
                          <a:latin typeface="Times New Roman"/>
                          <a:ea typeface="Times New Roman"/>
                          <a:cs typeface="Times New Roman"/>
                        </a:rPr>
                        <a:t>Бұйрық</a:t>
                      </a:r>
                      <a:endParaRPr lang="ru-RU" sz="105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050" kern="100">
                          <a:effectLst/>
                          <a:latin typeface="Times New Roman"/>
                          <a:ea typeface="Times New Roman"/>
                          <a:cs typeface="Times New Roman"/>
                        </a:rPr>
                        <a:t>Білім басқармасы</a:t>
                      </a:r>
                      <a:r>
                        <a:rPr lang="kk-KZ" sz="1050">
                          <a:effectLst/>
                          <a:latin typeface="Times New Roman"/>
                          <a:ea typeface="Calibri"/>
                          <a:cs typeface="Times New Roman"/>
                        </a:rPr>
                        <a:t> Қалалық төтенше жағдайлар департаменті</a:t>
                      </a:r>
                      <a:endParaRPr lang="ru-RU" sz="105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050" kern="100" dirty="0">
                          <a:effectLst/>
                          <a:latin typeface="Times New Roman"/>
                          <a:ea typeface="Times New Roman"/>
                          <a:cs typeface="Times New Roman"/>
                        </a:rPr>
                        <a:t>Тәрбиелеу-білім беру процесінің перспективалық жоспарға сәйкес</a:t>
                      </a:r>
                      <a:endParaRPr lang="ru-RU" sz="105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072843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Прямоугольник 4"/>
          <p:cNvSpPr/>
          <p:nvPr/>
        </p:nvSpPr>
        <p:spPr>
          <a:xfrm>
            <a:off x="981010" y="326492"/>
            <a:ext cx="10838608" cy="461665"/>
          </a:xfrm>
          <a:prstGeom prst="rect">
            <a:avLst/>
          </a:prstGeom>
        </p:spPr>
        <p:txBody>
          <a:bodyPr wrap="none">
            <a:spAutoFit/>
          </a:bodyPr>
          <a:lstStyle/>
          <a:p>
            <a:r>
              <a:rPr lang="ru-RU" sz="2400" b="1" dirty="0">
                <a:solidFill>
                  <a:schemeClr val="accent5">
                    <a:lumMod val="50000"/>
                  </a:schemeClr>
                </a:solidFill>
                <a:latin typeface="Arial" panose="020B0604020202020204" pitchFamily="34" charset="0"/>
                <a:cs typeface="Arial" panose="020B0604020202020204" pitchFamily="34" charset="0"/>
              </a:rPr>
              <a:t>«БІРТҰТАС ТӘРБИЕ» </a:t>
            </a:r>
            <a:r>
              <a:rPr lang="ru-RU" sz="2400" b="1" dirty="0" smtClean="0">
                <a:solidFill>
                  <a:schemeClr val="accent5">
                    <a:lumMod val="50000"/>
                  </a:schemeClr>
                </a:solidFill>
                <a:latin typeface="Arial" panose="020B0604020202020204" pitchFamily="34" charset="0"/>
                <a:cs typeface="Arial" panose="020B0604020202020204" pitchFamily="34" charset="0"/>
              </a:rPr>
              <a:t>БАҒДАРЛАМАСЫН ЖҮЗЕГЕ </a:t>
            </a:r>
            <a:r>
              <a:rPr lang="ru-RU" sz="2400" b="1" dirty="0">
                <a:solidFill>
                  <a:schemeClr val="accent5">
                    <a:lumMod val="50000"/>
                  </a:schemeClr>
                </a:solidFill>
                <a:latin typeface="Arial" panose="020B0604020202020204" pitchFamily="34" charset="0"/>
                <a:cs typeface="Arial" panose="020B0604020202020204" pitchFamily="34" charset="0"/>
              </a:rPr>
              <a:t>АСЫРУ </a:t>
            </a:r>
            <a:r>
              <a:rPr lang="ru-RU" sz="2400" b="1" dirty="0" smtClean="0">
                <a:solidFill>
                  <a:schemeClr val="accent5">
                    <a:lumMod val="50000"/>
                  </a:schemeClr>
                </a:solidFill>
                <a:latin typeface="Arial" panose="020B0604020202020204" pitchFamily="34" charset="0"/>
                <a:cs typeface="Arial" panose="020B0604020202020204" pitchFamily="34" charset="0"/>
              </a:rPr>
              <a:t>ЖОСПАРЫ</a:t>
            </a:r>
            <a:endParaRPr lang="en-US" sz="2400"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880620270"/>
              </p:ext>
            </p:extLst>
          </p:nvPr>
        </p:nvGraphicFramePr>
        <p:xfrm>
          <a:off x="615461" y="1024890"/>
          <a:ext cx="10840916" cy="5087629"/>
        </p:xfrm>
        <a:graphic>
          <a:graphicData uri="http://schemas.openxmlformats.org/drawingml/2006/table">
            <a:tbl>
              <a:tblPr firstRow="1" firstCol="1" bandRow="1">
                <a:tableStyleId>{5940675A-B579-460E-94D1-54222C63F5DA}</a:tableStyleId>
              </a:tblPr>
              <a:tblGrid>
                <a:gridCol w="3799948">
                  <a:extLst>
                    <a:ext uri="{9D8B030D-6E8A-4147-A177-3AD203B41FA5}">
                      <a16:colId xmlns="" xmlns:a16="http://schemas.microsoft.com/office/drawing/2014/main" val="625052225"/>
                    </a:ext>
                  </a:extLst>
                </a:gridCol>
                <a:gridCol w="2516908">
                  <a:extLst>
                    <a:ext uri="{9D8B030D-6E8A-4147-A177-3AD203B41FA5}">
                      <a16:colId xmlns="" xmlns:a16="http://schemas.microsoft.com/office/drawing/2014/main" val="2785247187"/>
                    </a:ext>
                  </a:extLst>
                </a:gridCol>
                <a:gridCol w="2321693">
                  <a:extLst>
                    <a:ext uri="{9D8B030D-6E8A-4147-A177-3AD203B41FA5}">
                      <a16:colId xmlns="" xmlns:a16="http://schemas.microsoft.com/office/drawing/2014/main" val="2283293106"/>
                    </a:ext>
                  </a:extLst>
                </a:gridCol>
                <a:gridCol w="1942444">
                  <a:extLst>
                    <a:ext uri="{9D8B030D-6E8A-4147-A177-3AD203B41FA5}">
                      <a16:colId xmlns="" xmlns:a16="http://schemas.microsoft.com/office/drawing/2014/main" val="1795850081"/>
                    </a:ext>
                  </a:extLst>
                </a:gridCol>
                <a:gridCol w="259923">
                  <a:extLst>
                    <a:ext uri="{9D8B030D-6E8A-4147-A177-3AD203B41FA5}">
                      <a16:colId xmlns="" xmlns:a16="http://schemas.microsoft.com/office/drawing/2014/main" val="4252077377"/>
                    </a:ext>
                  </a:extLst>
                </a:gridCol>
              </a:tblGrid>
              <a:tr h="131859">
                <a:tc gridSpan="5">
                  <a:txBody>
                    <a:bodyPr/>
                    <a:lstStyle/>
                    <a:p>
                      <a:pPr>
                        <a:lnSpc>
                          <a:spcPct val="107000"/>
                        </a:lnSpc>
                        <a:spcAft>
                          <a:spcPts val="0"/>
                        </a:spcAft>
                      </a:pPr>
                      <a:r>
                        <a:rPr lang="kk-KZ" sz="1100" b="1" kern="100" dirty="0">
                          <a:effectLst/>
                          <a:latin typeface="Times New Roman" panose="02020603050405020304" pitchFamily="18" charset="0"/>
                          <a:cs typeface="Times New Roman" panose="02020603050405020304" pitchFamily="18" charset="0"/>
                        </a:rPr>
                        <a:t>Қазан – тәуелсіздік және отаншылдық айы</a:t>
                      </a:r>
                      <a:endParaRPr lang="ru-RU"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4113013956"/>
                  </a:ext>
                </a:extLst>
              </a:tr>
              <a:tr h="527435">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«Еңбегі адал жас өрен» жобасы</a:t>
                      </a:r>
                      <a:endParaRPr lang="ru-RU" sz="1100" dirty="0">
                        <a:effectLst/>
                        <a:latin typeface="Times New Roman" panose="02020603050405020304" pitchFamily="18" charset="0"/>
                        <a:cs typeface="Times New Roman" panose="02020603050405020304" pitchFamily="18" charset="0"/>
                      </a:endParaRPr>
                    </a:p>
                    <a:p>
                      <a:pPr>
                        <a:lnSpc>
                          <a:spcPct val="107000"/>
                        </a:lnSpc>
                        <a:spcAft>
                          <a:spcPts val="0"/>
                        </a:spcAft>
                        <a:tabLst>
                          <a:tab pos="5429250" algn="l"/>
                        </a:tabLst>
                      </a:pPr>
                      <a:r>
                        <a:rPr lang="kk-KZ" sz="1100" kern="100" dirty="0">
                          <a:effectLst/>
                          <a:latin typeface="Times New Roman" panose="02020603050405020304" pitchFamily="18" charset="0"/>
                          <a:cs typeface="Times New Roman" panose="02020603050405020304" pitchFamily="18" charset="0"/>
                        </a:rPr>
                        <a:t> «Жас метеоролог» экологиялық бағытта</a:t>
                      </a:r>
                      <a:endParaRPr lang="ru-RU" sz="11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Танымдық, эксперименталдық іс-әрекет</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a:t>
                      </a:r>
                      <a:r>
                        <a:rPr lang="kk-KZ" sz="1100" kern="100" dirty="0" smtClean="0">
                          <a:effectLst/>
                          <a:latin typeface="Times New Roman" panose="02020603050405020304" pitchFamily="18" charset="0"/>
                          <a:cs typeface="Times New Roman" panose="02020603050405020304" pitchFamily="18" charset="0"/>
                        </a:rPr>
                        <a:t>тәрбиешілері жобамен жұмыс</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Тәрбиелеу-білім беру процесінің циклограммасына сәйкес</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dirty="0"/>
                    </a:p>
                  </a:txBody>
                  <a:tcPr marL="52817" marR="52817" marT="26408" marB="26408"/>
                </a:tc>
                <a:extLst>
                  <a:ext uri="{0D108BD9-81ED-4DB2-BD59-A6C34878D82A}">
                    <a16:rowId xmlns="" xmlns:a16="http://schemas.microsoft.com/office/drawing/2014/main" val="1395711586"/>
                  </a:ext>
                </a:extLst>
              </a:tr>
              <a:tr h="527435">
                <a:tc>
                  <a:txBody>
                    <a:bodyPr/>
                    <a:lstStyle/>
                    <a:p>
                      <a:pPr algn="just">
                        <a:lnSpc>
                          <a:spcPct val="107000"/>
                        </a:lnSpc>
                        <a:spcAft>
                          <a:spcPts val="0"/>
                        </a:spcAft>
                        <a:tabLst>
                          <a:tab pos="5429250" algn="l"/>
                        </a:tabLst>
                      </a:pPr>
                      <a:r>
                        <a:rPr lang="kk-KZ" sz="1100" kern="100" dirty="0">
                          <a:effectLst/>
                          <a:latin typeface="Times New Roman" panose="02020603050405020304" pitchFamily="18" charset="0"/>
                          <a:cs typeface="Times New Roman" panose="02020603050405020304" pitchFamily="18" charset="0"/>
                        </a:rPr>
                        <a:t>«Ұлттық ойын - ұлт қазынасы»</a:t>
                      </a:r>
                      <a:endParaRPr lang="ru-RU" sz="1100" dirty="0">
                        <a:effectLst/>
                        <a:latin typeface="Times New Roman" panose="02020603050405020304" pitchFamily="18" charset="0"/>
                        <a:cs typeface="Times New Roman" panose="02020603050405020304" pitchFamily="18" charset="0"/>
                      </a:endParaRPr>
                    </a:p>
                    <a:p>
                      <a:pPr algn="just">
                        <a:lnSpc>
                          <a:spcPct val="107000"/>
                        </a:lnSpc>
                        <a:spcAft>
                          <a:spcPts val="0"/>
                        </a:spcAft>
                        <a:tabLst>
                          <a:tab pos="5429250" algn="l"/>
                        </a:tabLst>
                      </a:pPr>
                      <a:r>
                        <a:rPr lang="kk-KZ" sz="1100" kern="100" dirty="0">
                          <a:effectLst/>
                          <a:latin typeface="Times New Roman" panose="02020603050405020304" pitchFamily="18" charset="0"/>
                          <a:cs typeface="Times New Roman" panose="02020603050405020304" pitchFamily="18" charset="0"/>
                        </a:rPr>
                        <a:t>Бестемше: «Бәріміз бірге мықтымыз»</a:t>
                      </a:r>
                      <a:endParaRPr lang="ru-RU" sz="1100" dirty="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(мектепке дейінгі ұйымның педагогтері арасында)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Жарыс ойыны</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дене шынықтыру нұсқаушысы</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1-апта</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a:p>
                  </a:txBody>
                  <a:tcPr marL="52817" marR="52817" marT="26408" marB="26408"/>
                </a:tc>
                <a:extLst>
                  <a:ext uri="{0D108BD9-81ED-4DB2-BD59-A6C34878D82A}">
                    <a16:rowId xmlns="" xmlns:a16="http://schemas.microsoft.com/office/drawing/2014/main" val="3792559421"/>
                  </a:ext>
                </a:extLst>
              </a:tr>
              <a:tr h="321188">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«Мен Отаныммен мақтанамын!»</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spc="10">
                          <a:effectLst/>
                          <a:latin typeface="Times New Roman" panose="02020603050405020304" pitchFamily="18" charset="0"/>
                          <a:cs typeface="Times New Roman" panose="02020603050405020304" pitchFamily="18" charset="0"/>
                        </a:rPr>
                        <a:t>Ертеңгілік</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қазақ тілі педагогі, музыка жетекшісі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2-апта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a:p>
                  </a:txBody>
                  <a:tcPr marL="52817" marR="52817" marT="26408" marB="26408"/>
                </a:tc>
                <a:extLst>
                  <a:ext uri="{0D108BD9-81ED-4DB2-BD59-A6C34878D82A}">
                    <a16:rowId xmlns="" xmlns:a16="http://schemas.microsoft.com/office/drawing/2014/main" val="2141628025"/>
                  </a:ext>
                </a:extLst>
              </a:tr>
              <a:tr h="263717">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Менің елім - Мәңгілік ел! </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spc="10">
                          <a:effectLst/>
                          <a:latin typeface="Times New Roman" panose="02020603050405020304" pitchFamily="18" charset="0"/>
                          <a:cs typeface="Times New Roman" panose="02020603050405020304" pitchFamily="18" charset="0"/>
                        </a:rPr>
                        <a:t>Әдістемелік ұсынымдар</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just">
                        <a:lnSpc>
                          <a:spcPct val="107000"/>
                        </a:lnSpc>
                        <a:spcAft>
                          <a:spcPts val="0"/>
                        </a:spcAft>
                        <a:tabLst>
                          <a:tab pos="5429250" algn="l"/>
                        </a:tabLst>
                      </a:pPr>
                      <a:r>
                        <a:rPr lang="kk-KZ" sz="1100" kern="100" dirty="0" smtClean="0">
                          <a:effectLst/>
                          <a:latin typeface="Times New Roman" panose="02020603050405020304" pitchFamily="18" charset="0"/>
                          <a:cs typeface="Times New Roman" panose="02020603050405020304" pitchFamily="18" charset="0"/>
                        </a:rPr>
                        <a:t>           Мектепке </a:t>
                      </a:r>
                      <a:r>
                        <a:rPr lang="kk-KZ" sz="1100" kern="100" dirty="0">
                          <a:effectLst/>
                          <a:latin typeface="Times New Roman" panose="02020603050405020304" pitchFamily="18" charset="0"/>
                          <a:cs typeface="Times New Roman" panose="02020603050405020304" pitchFamily="18" charset="0"/>
                        </a:rPr>
                        <a:t>дейінгі</a:t>
                      </a:r>
                      <a:endParaRPr lang="ru-RU" sz="11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ұйымның </a:t>
                      </a:r>
                      <a:r>
                        <a:rPr lang="kk-KZ" sz="1100" kern="100" dirty="0" smtClean="0">
                          <a:effectLst/>
                          <a:latin typeface="Times New Roman" panose="02020603050405020304" pitchFamily="18" charset="0"/>
                          <a:cs typeface="Times New Roman" panose="02020603050405020304" pitchFamily="18" charset="0"/>
                        </a:rPr>
                        <a:t>әдіскері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3-апта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dirty="0"/>
                    </a:p>
                  </a:txBody>
                  <a:tcPr marL="52817" marR="52817" marT="26408" marB="26408"/>
                </a:tc>
                <a:extLst>
                  <a:ext uri="{0D108BD9-81ED-4DB2-BD59-A6C34878D82A}">
                    <a16:rowId xmlns="" xmlns:a16="http://schemas.microsoft.com/office/drawing/2014/main" val="2258596560"/>
                  </a:ext>
                </a:extLst>
              </a:tr>
              <a:tr h="263717">
                <a:tc>
                  <a:txBody>
                    <a:bodyPr/>
                    <a:lstStyle/>
                    <a:p>
                      <a:pPr algn="ctr">
                        <a:lnSpc>
                          <a:spcPct val="107000"/>
                        </a:lnSpc>
                        <a:spcAft>
                          <a:spcPts val="0"/>
                        </a:spcAft>
                      </a:pPr>
                      <a:r>
                        <a:rPr lang="kk-KZ" sz="1100" kern="100" dirty="0">
                          <a:effectLst/>
                          <a:latin typeface="Times New Roman"/>
                          <a:ea typeface="Times New Roman"/>
                          <a:cs typeface="Times New Roman"/>
                        </a:rPr>
                        <a:t>«Қауіпсіз балабақша» терроризмге қарсы іс-қимыл бойынша профилактикалық, оқу, жаттығу шараларын өткізу (мдұ ішілік)</a:t>
                      </a:r>
                      <a:endParaRPr lang="ru-RU" sz="1100" dirty="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spc="10">
                          <a:effectLst/>
                          <a:latin typeface="Times New Roman"/>
                          <a:ea typeface="Times New Roman"/>
                          <a:cs typeface="Times New Roman"/>
                        </a:rPr>
                        <a:t>Оқу жаттығу шаралары</a:t>
                      </a:r>
                      <a:endParaRPr lang="ru-RU" sz="110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a:effectLst/>
                          <a:latin typeface="Times New Roman"/>
                          <a:ea typeface="Times New Roman"/>
                          <a:cs typeface="Times New Roman"/>
                        </a:rPr>
                        <a:t>Білім басқармасы</a:t>
                      </a:r>
                      <a:r>
                        <a:rPr lang="kk-KZ" sz="1100">
                          <a:effectLst/>
                          <a:latin typeface="Times New Roman"/>
                          <a:ea typeface="Calibri"/>
                          <a:cs typeface="Times New Roman"/>
                        </a:rPr>
                        <a:t> Қалалық төтенше жағдайлар департаменті</a:t>
                      </a:r>
                      <a:endParaRPr lang="ru-RU" sz="110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dirty="0">
                          <a:effectLst/>
                          <a:latin typeface="Times New Roman"/>
                          <a:ea typeface="Times New Roman"/>
                          <a:cs typeface="Times New Roman"/>
                        </a:rPr>
                        <a:t>Тәрбиелеу-білім беру процесінің циклограммасына сәйкес</a:t>
                      </a:r>
                      <a:endParaRPr lang="ru-RU" sz="1100" dirty="0">
                        <a:effectLst/>
                        <a:latin typeface="Calibri"/>
                        <a:ea typeface="Calibri"/>
                        <a:cs typeface="Times New Roman"/>
                      </a:endParaRPr>
                    </a:p>
                  </a:txBody>
                  <a:tcPr marL="68580" marR="68580" marT="0" marB="0"/>
                </a:tc>
                <a:tc>
                  <a:txBody>
                    <a:bodyPr/>
                    <a:lstStyle/>
                    <a:p>
                      <a:endParaRPr lang="ru-RU" sz="1100" dirty="0"/>
                    </a:p>
                  </a:txBody>
                  <a:tcPr marL="52817" marR="52817" marT="26408" marB="26408"/>
                </a:tc>
              </a:tr>
              <a:tr h="131859">
                <a:tc gridSpan="5">
                  <a:txBody>
                    <a:bodyPr/>
                    <a:lstStyle/>
                    <a:p>
                      <a:pPr>
                        <a:lnSpc>
                          <a:spcPct val="107000"/>
                        </a:lnSpc>
                        <a:spcAft>
                          <a:spcPts val="0"/>
                        </a:spcAft>
                      </a:pPr>
                      <a:r>
                        <a:rPr lang="kk-KZ" sz="1100" b="1" kern="100" dirty="0">
                          <a:effectLst/>
                          <a:latin typeface="Times New Roman" panose="02020603050405020304" pitchFamily="18" charset="0"/>
                          <a:cs typeface="Times New Roman" panose="02020603050405020304" pitchFamily="18" charset="0"/>
                        </a:rPr>
                        <a:t>Қараша – әділдік және жауапкершілік  айы</a:t>
                      </a:r>
                      <a:endParaRPr lang="ru-RU"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650733794"/>
                  </a:ext>
                </a:extLst>
              </a:tr>
              <a:tr h="527435">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«Еңбегі адал жас өрен» жобасы</a:t>
                      </a:r>
                      <a:endParaRPr lang="ru-RU" sz="110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 «Жарқыл мен ғажайып көлік түрлері»</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spc="10">
                          <a:effectLst/>
                          <a:latin typeface="Times New Roman" panose="02020603050405020304" pitchFamily="18" charset="0"/>
                          <a:cs typeface="Times New Roman" panose="02020603050405020304" pitchFamily="18" charset="0"/>
                        </a:rPr>
                        <a:t>Сюжетті-рөлдік, драмалау ойындары</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Тәрбиелеу-білім беру процесінің циклограммасына сәйкес</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dirty="0"/>
                    </a:p>
                  </a:txBody>
                  <a:tcPr marL="52817" marR="52817" marT="26408" marB="26408"/>
                </a:tc>
                <a:extLst>
                  <a:ext uri="{0D108BD9-81ED-4DB2-BD59-A6C34878D82A}">
                    <a16:rowId xmlns="" xmlns:a16="http://schemas.microsoft.com/office/drawing/2014/main" val="3724808311"/>
                  </a:ext>
                </a:extLst>
              </a:tr>
              <a:tr h="263717">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«Еңбегі адал жас өрен» жобасы</a:t>
                      </a:r>
                      <a:endParaRPr lang="ru-RU" sz="110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 «Қоғамдық мүлікті қорға»</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Әңгімелесу</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Күні бойы</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a:p>
                  </a:txBody>
                  <a:tcPr marL="52817" marR="52817" marT="26408" marB="26408"/>
                </a:tc>
                <a:extLst>
                  <a:ext uri="{0D108BD9-81ED-4DB2-BD59-A6C34878D82A}">
                    <a16:rowId xmlns="" xmlns:a16="http://schemas.microsoft.com/office/drawing/2014/main" val="433862687"/>
                  </a:ext>
                </a:extLst>
              </a:tr>
              <a:tr h="527435">
                <a:tc>
                  <a:txBody>
                    <a:bodyPr/>
                    <a:lstStyle/>
                    <a:p>
                      <a:pPr algn="ctr">
                        <a:lnSpc>
                          <a:spcPct val="107000"/>
                        </a:lnSpc>
                        <a:spcAft>
                          <a:spcPts val="0"/>
                        </a:spcAft>
                      </a:pPr>
                      <a:r>
                        <a:rPr lang="kk-KZ" sz="1100" kern="1200" dirty="0" smtClean="0">
                          <a:solidFill>
                            <a:schemeClr val="tx1"/>
                          </a:solidFill>
                          <a:effectLst/>
                          <a:latin typeface="Times New Roman" pitchFamily="18" charset="0"/>
                          <a:ea typeface="+mn-ea"/>
                          <a:cs typeface="Times New Roman" pitchFamily="18" charset="0"/>
                        </a:rPr>
                        <a:t>«Адалдық алаңы», «Әлем біздің ацналамызда», «Табиғат әлемі» мектепалды топтарында іс -шара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Мультфильм </a:t>
                      </a:r>
                      <a:r>
                        <a:rPr lang="kk-KZ" sz="1100" kern="100" dirty="0" smtClean="0">
                          <a:effectLst/>
                          <a:latin typeface="Times New Roman" panose="02020603050405020304" pitchFamily="18" charset="0"/>
                          <a:cs typeface="Times New Roman" panose="02020603050405020304" pitchFamily="18" charset="0"/>
                        </a:rPr>
                        <a:t>қарау, іс-шара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Мектепке дейінгі ұйымның тәрбиешілері  </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Тәрбиелеу-білім беру процесінің циклограммасына сәйкес</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dirty="0"/>
                    </a:p>
                  </a:txBody>
                  <a:tcPr marL="52817" marR="52817" marT="26408" marB="26408"/>
                </a:tc>
                <a:extLst>
                  <a:ext uri="{0D108BD9-81ED-4DB2-BD59-A6C34878D82A}">
                    <a16:rowId xmlns="" xmlns:a16="http://schemas.microsoft.com/office/drawing/2014/main" val="1754066765"/>
                  </a:ext>
                </a:extLst>
              </a:tr>
              <a:tr h="131859">
                <a:tc gridSpan="5">
                  <a:txBody>
                    <a:bodyPr/>
                    <a:lstStyle/>
                    <a:p>
                      <a:pPr>
                        <a:lnSpc>
                          <a:spcPct val="107000"/>
                        </a:lnSpc>
                        <a:spcAft>
                          <a:spcPts val="0"/>
                        </a:spcAft>
                      </a:pPr>
                      <a:r>
                        <a:rPr lang="kk-KZ" sz="1100" b="1" kern="100" dirty="0">
                          <a:effectLst/>
                          <a:latin typeface="Times New Roman" panose="02020603050405020304" pitchFamily="18" charset="0"/>
                          <a:cs typeface="Times New Roman" panose="02020603050405020304" pitchFamily="18" charset="0"/>
                        </a:rPr>
                        <a:t>Желтоқсан – бірлік және ынтымақ айы</a:t>
                      </a:r>
                      <a:endParaRPr lang="ru-RU"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4197051543"/>
                  </a:ext>
                </a:extLst>
              </a:tr>
              <a:tr h="395576">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«Республикам – мақтанышым!»</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Ертеңгілік</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Мектепке дейінгі ұйымның педагогтері, әдіскері</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1-апта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a:p>
                  </a:txBody>
                  <a:tcPr marL="52817" marR="52817" marT="26408" marB="26408"/>
                </a:tc>
                <a:extLst>
                  <a:ext uri="{0D108BD9-81ED-4DB2-BD59-A6C34878D82A}">
                    <a16:rowId xmlns="" xmlns:a16="http://schemas.microsoft.com/office/drawing/2014/main" val="3798731820"/>
                  </a:ext>
                </a:extLst>
              </a:tr>
              <a:tr h="395576">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«Жапырақ тамырдан нәр алады» </a:t>
                      </a:r>
                      <a:r>
                        <a:rPr lang="kk-KZ" sz="1100" kern="100" spc="10">
                          <a:effectLst/>
                          <a:latin typeface="Times New Roman" panose="02020603050405020304" pitchFamily="18" charset="0"/>
                          <a:cs typeface="Times New Roman" panose="02020603050405020304" pitchFamily="18" charset="0"/>
                        </a:rPr>
                        <a:t>(тәрбиеленушілер мен ата-аналардың арасында)</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Зияткерлік ойындар</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Мектепке дейінгі ұйымның педагогтері, әдіскері</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2-апта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613" marR="39613" marT="0" marB="0"/>
                </a:tc>
                <a:tc>
                  <a:txBody>
                    <a:bodyPr/>
                    <a:lstStyle/>
                    <a:p>
                      <a:endParaRPr lang="ru-RU" sz="1100" dirty="0"/>
                    </a:p>
                  </a:txBody>
                  <a:tcPr marL="52817" marR="52817" marT="26408" marB="26408"/>
                </a:tc>
                <a:extLst>
                  <a:ext uri="{0D108BD9-81ED-4DB2-BD59-A6C34878D82A}">
                    <a16:rowId xmlns="" xmlns:a16="http://schemas.microsoft.com/office/drawing/2014/main" val="3955951015"/>
                  </a:ext>
                </a:extLst>
              </a:tr>
            </a:tbl>
          </a:graphicData>
        </a:graphic>
      </p:graphicFrame>
    </p:spTree>
    <p:extLst>
      <p:ext uri="{BB962C8B-B14F-4D97-AF65-F5344CB8AC3E}">
        <p14:creationId xmlns:p14="http://schemas.microsoft.com/office/powerpoint/2010/main" val="41752036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Прямоугольник 4"/>
          <p:cNvSpPr/>
          <p:nvPr/>
        </p:nvSpPr>
        <p:spPr>
          <a:xfrm>
            <a:off x="981010" y="326492"/>
            <a:ext cx="10838608" cy="461665"/>
          </a:xfrm>
          <a:prstGeom prst="rect">
            <a:avLst/>
          </a:prstGeom>
        </p:spPr>
        <p:txBody>
          <a:bodyPr wrap="none">
            <a:spAutoFit/>
          </a:bodyPr>
          <a:lstStyle/>
          <a:p>
            <a:r>
              <a:rPr lang="ru-RU" sz="2400" b="1" dirty="0">
                <a:solidFill>
                  <a:schemeClr val="accent5">
                    <a:lumMod val="50000"/>
                  </a:schemeClr>
                </a:solidFill>
                <a:latin typeface="Arial" panose="020B0604020202020204" pitchFamily="34" charset="0"/>
                <a:cs typeface="Arial" panose="020B0604020202020204" pitchFamily="34" charset="0"/>
              </a:rPr>
              <a:t>«БІРТҰТАС ТӘРБИЕ» </a:t>
            </a:r>
            <a:r>
              <a:rPr lang="ru-RU" sz="2400" b="1" dirty="0" smtClean="0">
                <a:solidFill>
                  <a:schemeClr val="accent5">
                    <a:lumMod val="50000"/>
                  </a:schemeClr>
                </a:solidFill>
                <a:latin typeface="Arial" panose="020B0604020202020204" pitchFamily="34" charset="0"/>
                <a:cs typeface="Arial" panose="020B0604020202020204" pitchFamily="34" charset="0"/>
              </a:rPr>
              <a:t>БАҒДАРЛАМАСЫН ЖҮЗЕГЕ </a:t>
            </a:r>
            <a:r>
              <a:rPr lang="ru-RU" sz="2400" b="1" dirty="0">
                <a:solidFill>
                  <a:schemeClr val="accent5">
                    <a:lumMod val="50000"/>
                  </a:schemeClr>
                </a:solidFill>
                <a:latin typeface="Arial" panose="020B0604020202020204" pitchFamily="34" charset="0"/>
                <a:cs typeface="Arial" panose="020B0604020202020204" pitchFamily="34" charset="0"/>
              </a:rPr>
              <a:t>АСЫРУ </a:t>
            </a:r>
            <a:r>
              <a:rPr lang="ru-RU" sz="2400" b="1" dirty="0" smtClean="0">
                <a:solidFill>
                  <a:schemeClr val="accent5">
                    <a:lumMod val="50000"/>
                  </a:schemeClr>
                </a:solidFill>
                <a:latin typeface="Arial" panose="020B0604020202020204" pitchFamily="34" charset="0"/>
                <a:cs typeface="Arial" panose="020B0604020202020204" pitchFamily="34" charset="0"/>
              </a:rPr>
              <a:t>ЖОСПАРЫ</a:t>
            </a:r>
            <a:endParaRPr lang="en-US" sz="2400"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574068038"/>
              </p:ext>
            </p:extLst>
          </p:nvPr>
        </p:nvGraphicFramePr>
        <p:xfrm>
          <a:off x="606668" y="893642"/>
          <a:ext cx="10621108" cy="5691570"/>
        </p:xfrm>
        <a:graphic>
          <a:graphicData uri="http://schemas.openxmlformats.org/drawingml/2006/table">
            <a:tbl>
              <a:tblPr firstRow="1" firstCol="1" bandRow="1">
                <a:tableStyleId>{5940675A-B579-460E-94D1-54222C63F5DA}</a:tableStyleId>
              </a:tblPr>
              <a:tblGrid>
                <a:gridCol w="4195920">
                  <a:extLst>
                    <a:ext uri="{9D8B030D-6E8A-4147-A177-3AD203B41FA5}">
                      <a16:colId xmlns="" xmlns:a16="http://schemas.microsoft.com/office/drawing/2014/main" val="2738805504"/>
                    </a:ext>
                  </a:extLst>
                </a:gridCol>
                <a:gridCol w="2504661"/>
                <a:gridCol w="2973788"/>
                <a:gridCol w="946739"/>
              </a:tblGrid>
              <a:tr h="118454">
                <a:tc gridSpan="4">
                  <a:txBody>
                    <a:bodyPr/>
                    <a:lstStyle/>
                    <a:p>
                      <a:pPr>
                        <a:lnSpc>
                          <a:spcPct val="107000"/>
                        </a:lnSpc>
                        <a:spcAft>
                          <a:spcPts val="0"/>
                        </a:spcAft>
                      </a:pPr>
                      <a:r>
                        <a:rPr lang="kk-KZ" sz="1050" b="1" kern="100" dirty="0">
                          <a:effectLst/>
                          <a:latin typeface="Times New Roman" panose="02020603050405020304" pitchFamily="18" charset="0"/>
                          <a:cs typeface="Times New Roman" panose="02020603050405020304" pitchFamily="18" charset="0"/>
                        </a:rPr>
                        <a:t>Қаңтар – заң және тәртіп айы</a:t>
                      </a:r>
                      <a:endParaRPr lang="ru-RU" sz="105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867506612"/>
                  </a:ext>
                </a:extLst>
              </a:tr>
              <a:tr h="851426">
                <a:tc>
                  <a:txBody>
                    <a:bodyPr/>
                    <a:lstStyle/>
                    <a:p>
                      <a:pPr algn="just">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«Теңге алу», «Айырмашылығын тап», «Банкомат», «Ақшаны жұмсауды үйренеміз», «Әмиян», «Дүкен» ойындары - қаржылық сауаттылық бойынша қарапайым білімдерді (заттарды тексеріп қарау, зерделеу, олардың көлемін көзбен өлшеу, көзбен көріп ойлауды, есте сақтауды, қиялды, ұсақ қол моторикасын дамыту</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Дидактикалық, ұлттық, сюжетті-рөлдік ойындар</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1-апта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extLst>
                  <a:ext uri="{0D108BD9-81ED-4DB2-BD59-A6C34878D82A}">
                    <a16:rowId xmlns="" xmlns:a16="http://schemas.microsoft.com/office/drawing/2014/main" val="1696251729"/>
                  </a:ext>
                </a:extLst>
              </a:tr>
              <a:tr h="323895">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«Менің құқықтарым, менің міндеттерім» (мектепалды жастағы балалар үшін)</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Әңгімелесу</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2-апта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extLst>
                  <a:ext uri="{0D108BD9-81ED-4DB2-BD59-A6C34878D82A}">
                    <a16:rowId xmlns="" xmlns:a16="http://schemas.microsoft.com/office/drawing/2014/main" val="2247508930"/>
                  </a:ext>
                </a:extLst>
              </a:tr>
              <a:tr h="355363">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«Еңбегі адал жас өрен» жобасы</a:t>
                      </a:r>
                      <a:endParaRPr lang="ru-RU" sz="105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050" u="none" strike="noStrike" kern="100" dirty="0">
                          <a:solidFill>
                            <a:schemeClr val="tx1"/>
                          </a:solidFill>
                          <a:effectLst/>
                          <a:latin typeface="Times New Roman" panose="02020603050405020304" pitchFamily="18" charset="0"/>
                          <a:cs typeface="Times New Roman" panose="02020603050405020304" pitchFamily="18" charset="0"/>
                          <a:hlinkClick r:id="rId2"/>
                        </a:rPr>
                        <a:t>«</a:t>
                      </a:r>
                      <a:r>
                        <a:rPr lang="ru-RU" sz="1050" u="none" strike="noStrike" kern="100" dirty="0">
                          <a:solidFill>
                            <a:schemeClr val="tx1"/>
                          </a:solidFill>
                          <a:effectLst/>
                          <a:latin typeface="Times New Roman" panose="02020603050405020304" pitchFamily="18" charset="0"/>
                          <a:cs typeface="Times New Roman" panose="02020603050405020304" pitchFamily="18" charset="0"/>
                          <a:hlinkClick r:id="rId2"/>
                        </a:rPr>
                        <a:t>Біз </a:t>
                      </a:r>
                      <a:r>
                        <a:rPr lang="kk-KZ" sz="1050" u="none" strike="noStrike" kern="100" dirty="0">
                          <a:solidFill>
                            <a:schemeClr val="tx1"/>
                          </a:solidFill>
                          <a:effectLst/>
                          <a:latin typeface="Times New Roman" panose="02020603050405020304" pitchFamily="18" charset="0"/>
                          <a:cs typeface="Times New Roman" panose="02020603050405020304" pitchFamily="18" charset="0"/>
                          <a:hlinkClick r:id="rId2"/>
                        </a:rPr>
                        <a:t>- </a:t>
                      </a:r>
                      <a:r>
                        <a:rPr lang="ru-RU" sz="1050" u="none" strike="noStrike" kern="100" dirty="0">
                          <a:solidFill>
                            <a:schemeClr val="tx1"/>
                          </a:solidFill>
                          <a:effectLst/>
                          <a:latin typeface="Times New Roman" panose="02020603050405020304" pitchFamily="18" charset="0"/>
                          <a:cs typeface="Times New Roman" panose="02020603050405020304" pitchFamily="18" charset="0"/>
                          <a:hlinkClick r:id="rId2"/>
                        </a:rPr>
                        <a:t>экологпыз</a:t>
                      </a:r>
                      <a:r>
                        <a:rPr lang="kk-KZ" sz="1050" u="none" strike="noStrike" kern="100" dirty="0">
                          <a:solidFill>
                            <a:schemeClr val="tx1"/>
                          </a:solidFill>
                          <a:effectLst/>
                          <a:latin typeface="Times New Roman" panose="02020603050405020304" pitchFamily="18" charset="0"/>
                          <a:cs typeface="Times New Roman" panose="02020603050405020304" pitchFamily="18" charset="0"/>
                          <a:hlinkClick r:id="rId2"/>
                        </a:rPr>
                        <a:t>» </a:t>
                      </a:r>
                      <a:endParaRPr lang="ru-RU" sz="105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spc="10">
                          <a:effectLst/>
                          <a:latin typeface="Times New Roman" panose="02020603050405020304" pitchFamily="18" charset="0"/>
                          <a:cs typeface="Times New Roman" panose="02020603050405020304" pitchFamily="18" charset="0"/>
                        </a:rPr>
                        <a:t>Танымдық, эксперименталдық іс-әрекет</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3-апта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r>
              <a:tr h="355363">
                <a:tc>
                  <a:txBody>
                    <a:bodyPr/>
                    <a:lstStyle/>
                    <a:p>
                      <a:pPr algn="ctr">
                        <a:lnSpc>
                          <a:spcPct val="107000"/>
                        </a:lnSpc>
                        <a:spcAft>
                          <a:spcPts val="0"/>
                        </a:spcAft>
                      </a:pPr>
                      <a:r>
                        <a:rPr lang="kk-KZ" sz="1100" kern="100" dirty="0">
                          <a:effectLst/>
                          <a:latin typeface="Times New Roman"/>
                          <a:ea typeface="Times New Roman"/>
                          <a:cs typeface="Times New Roman"/>
                        </a:rPr>
                        <a:t>«Техника және біз» техногендік сипат орын алғаннан кейінгі медициналық алғашқы көмек көрсету</a:t>
                      </a:r>
                      <a:endParaRPr lang="ru-RU" sz="1100" dirty="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spc="10">
                          <a:effectLst/>
                          <a:latin typeface="Times New Roman"/>
                          <a:ea typeface="Times New Roman"/>
                          <a:cs typeface="Times New Roman"/>
                        </a:rPr>
                        <a:t>Іс –ашра</a:t>
                      </a:r>
                      <a:endParaRPr lang="ru-RU" sz="110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a:effectLst/>
                          <a:latin typeface="Times New Roman"/>
                          <a:ea typeface="Times New Roman"/>
                          <a:cs typeface="Times New Roman"/>
                        </a:rPr>
                        <a:t>Білім басқармасы</a:t>
                      </a:r>
                      <a:r>
                        <a:rPr lang="kk-KZ" sz="1100">
                          <a:effectLst/>
                          <a:latin typeface="Times New Roman"/>
                          <a:ea typeface="Calibri"/>
                          <a:cs typeface="Times New Roman"/>
                        </a:rPr>
                        <a:t> Қалалық төтенше жағдайлар департаменті</a:t>
                      </a:r>
                      <a:endParaRPr lang="ru-RU" sz="110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dirty="0">
                          <a:effectLst/>
                          <a:latin typeface="Times New Roman"/>
                          <a:ea typeface="Times New Roman"/>
                          <a:cs typeface="Times New Roman"/>
                        </a:rPr>
                        <a:t>3-апта</a:t>
                      </a:r>
                      <a:endParaRPr lang="ru-RU" sz="1100" dirty="0">
                        <a:effectLst/>
                        <a:latin typeface="Calibri"/>
                        <a:ea typeface="Calibri"/>
                        <a:cs typeface="Times New Roman"/>
                      </a:endParaRPr>
                    </a:p>
                  </a:txBody>
                  <a:tcPr marL="68580" marR="68580" marT="0" marB="0"/>
                </a:tc>
                <a:extLst>
                  <a:ext uri="{0D108BD9-81ED-4DB2-BD59-A6C34878D82A}">
                    <a16:rowId xmlns="" xmlns:a16="http://schemas.microsoft.com/office/drawing/2014/main" val="573723190"/>
                  </a:ext>
                </a:extLst>
              </a:tr>
              <a:tr h="118454">
                <a:tc gridSpan="4">
                  <a:txBody>
                    <a:bodyPr/>
                    <a:lstStyle/>
                    <a:p>
                      <a:pPr>
                        <a:lnSpc>
                          <a:spcPct val="107000"/>
                        </a:lnSpc>
                        <a:spcAft>
                          <a:spcPts val="0"/>
                        </a:spcAft>
                      </a:pPr>
                      <a:r>
                        <a:rPr lang="kk-KZ" sz="1050" b="1" kern="100" dirty="0">
                          <a:effectLst/>
                          <a:latin typeface="Times New Roman" panose="02020603050405020304" pitchFamily="18" charset="0"/>
                          <a:cs typeface="Times New Roman" panose="02020603050405020304" pitchFamily="18" charset="0"/>
                        </a:rPr>
                        <a:t>Ақпан – жасампаздық пен жаңашылдық айы</a:t>
                      </a:r>
                      <a:endParaRPr lang="ru-RU" sz="105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525227459"/>
                  </a:ext>
                </a:extLst>
              </a:tr>
              <a:tr h="355363">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«Smart </a:t>
                      </a:r>
                      <a:r>
                        <a:rPr lang="en-US" sz="1050" kern="100">
                          <a:effectLst/>
                          <a:latin typeface="Times New Roman" panose="02020603050405020304" pitchFamily="18" charset="0"/>
                          <a:cs typeface="Times New Roman" panose="02020603050405020304" pitchFamily="18" charset="0"/>
                        </a:rPr>
                        <a:t>b</a:t>
                      </a:r>
                      <a:r>
                        <a:rPr lang="kk-KZ" sz="1050" kern="100">
                          <a:effectLst/>
                          <a:latin typeface="Times New Roman" panose="02020603050405020304" pitchFamily="18" charset="0"/>
                          <a:cs typeface="Times New Roman" panose="02020603050405020304" pitchFamily="18" charset="0"/>
                        </a:rPr>
                        <a:t>ala» жобасы </a:t>
                      </a:r>
                      <a:endParaRPr lang="ru-RU" sz="105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«Мен – зерттеушімін» - өнертапқыштыққа алғашқы қадам</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spc="10" dirty="0">
                          <a:effectLst/>
                          <a:latin typeface="Times New Roman" panose="02020603050405020304" pitchFamily="18" charset="0"/>
                          <a:cs typeface="Times New Roman" panose="02020603050405020304" pitchFamily="18" charset="0"/>
                        </a:rPr>
                        <a:t>Танымдық, эксперименталдық іс-әрекет</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1-апта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extLst>
                  <a:ext uri="{0D108BD9-81ED-4DB2-BD59-A6C34878D82A}">
                    <a16:rowId xmlns="" xmlns:a16="http://schemas.microsoft.com/office/drawing/2014/main" val="2156815347"/>
                  </a:ext>
                </a:extLst>
              </a:tr>
              <a:tr h="236908">
                <a:tc>
                  <a:txBody>
                    <a:bodyPr/>
                    <a:lstStyle/>
                    <a:p>
                      <a:pP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Ұлттық үстел үсті ойындары</a:t>
                      </a:r>
                      <a:endParaRPr lang="ru-RU" sz="105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050" kern="100" spc="10" dirty="0">
                          <a:effectLst/>
                          <a:latin typeface="Times New Roman" panose="02020603050405020304" pitchFamily="18" charset="0"/>
                          <a:cs typeface="Times New Roman" panose="02020603050405020304" pitchFamily="18" charset="0"/>
                        </a:rPr>
                        <a:t> </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nSpc>
                          <a:spcPct val="107000"/>
                        </a:lnSpc>
                        <a:spcAft>
                          <a:spcPts val="0"/>
                        </a:spcAft>
                      </a:pPr>
                      <a:r>
                        <a:rPr lang="kk-KZ" sz="1050" kern="100">
                          <a:effectLst/>
                          <a:latin typeface="Times New Roman" panose="02020603050405020304" pitchFamily="18" charset="0"/>
                          <a:cs typeface="Times New Roman" panose="02020603050405020304" pitchFamily="18" charset="0"/>
                        </a:rPr>
                        <a:t>Үстел үсті ойындары</a:t>
                      </a:r>
                      <a:endParaRPr lang="ru-RU" sz="105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 </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2-апта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extLst>
                  <a:ext uri="{0D108BD9-81ED-4DB2-BD59-A6C34878D82A}">
                    <a16:rowId xmlns="" xmlns:a16="http://schemas.microsoft.com/office/drawing/2014/main" val="935234852"/>
                  </a:ext>
                </a:extLst>
              </a:tr>
              <a:tr h="355363">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«Өнерліміз, өркенбіз» </a:t>
                      </a:r>
                      <a:r>
                        <a:rPr lang="kk-KZ" sz="1050" kern="100" spc="10">
                          <a:effectLst/>
                          <a:latin typeface="Times New Roman" panose="02020603050405020304" pitchFamily="18" charset="0"/>
                          <a:cs typeface="Times New Roman" panose="02020603050405020304" pitchFamily="18" charset="0"/>
                        </a:rPr>
                        <a:t>(тәрбиеленушілер мен олардың ата-аналарының арасында)</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Қол бұйымдарының көрмесі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тәрбиешілері, ата-аналар </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3-апта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extLst>
                  <a:ext uri="{0D108BD9-81ED-4DB2-BD59-A6C34878D82A}">
                    <a16:rowId xmlns="" xmlns:a16="http://schemas.microsoft.com/office/drawing/2014/main" val="2381164198"/>
                  </a:ext>
                </a:extLst>
              </a:tr>
              <a:tr h="355363">
                <a:tc>
                  <a:txBody>
                    <a:bodyPr/>
                    <a:lstStyle/>
                    <a:p>
                      <a:pPr algn="ctr">
                        <a:lnSpc>
                          <a:spcPct val="107000"/>
                        </a:lnSpc>
                        <a:spcAft>
                          <a:spcPts val="0"/>
                        </a:spcAft>
                      </a:pPr>
                      <a:r>
                        <a:rPr lang="kk-KZ" sz="1100" kern="100" dirty="0">
                          <a:effectLst/>
                          <a:latin typeface="Times New Roman"/>
                          <a:ea typeface="Times New Roman"/>
                          <a:cs typeface="Times New Roman"/>
                        </a:rPr>
                        <a:t>Терроризм актісінің қаупі төнген жағдайда халықтың іс-әрекеті. Ата-аналармен жұмыс</a:t>
                      </a:r>
                      <a:endParaRPr lang="ru-RU" sz="1100" dirty="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a:effectLst/>
                          <a:latin typeface="Times New Roman"/>
                          <a:ea typeface="Times New Roman"/>
                          <a:cs typeface="Times New Roman"/>
                        </a:rPr>
                        <a:t>Слайд, баяндама</a:t>
                      </a:r>
                      <a:endParaRPr lang="ru-RU" sz="110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a:effectLst/>
                          <a:latin typeface="Times New Roman"/>
                          <a:ea typeface="Times New Roman"/>
                          <a:cs typeface="Times New Roman"/>
                        </a:rPr>
                        <a:t>Білім басқармасы</a:t>
                      </a:r>
                      <a:r>
                        <a:rPr lang="kk-KZ" sz="1100">
                          <a:effectLst/>
                          <a:latin typeface="Times New Roman"/>
                          <a:ea typeface="Calibri"/>
                          <a:cs typeface="Times New Roman"/>
                        </a:rPr>
                        <a:t> Қалалық төтенше жағдайлар департаменті</a:t>
                      </a:r>
                      <a:endParaRPr lang="ru-RU" sz="110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dirty="0">
                          <a:effectLst/>
                          <a:latin typeface="Times New Roman"/>
                          <a:ea typeface="Times New Roman"/>
                          <a:cs typeface="Times New Roman"/>
                        </a:rPr>
                        <a:t>3-апта</a:t>
                      </a:r>
                      <a:endParaRPr lang="ru-RU" sz="1100" dirty="0">
                        <a:effectLst/>
                        <a:latin typeface="Calibri"/>
                        <a:ea typeface="Calibri"/>
                        <a:cs typeface="Times New Roman"/>
                      </a:endParaRPr>
                    </a:p>
                  </a:txBody>
                  <a:tcPr marL="68580" marR="68580" marT="0" marB="0"/>
                </a:tc>
              </a:tr>
              <a:tr h="118454">
                <a:tc gridSpan="4">
                  <a:txBody>
                    <a:bodyPr/>
                    <a:lstStyle/>
                    <a:p>
                      <a:pPr>
                        <a:lnSpc>
                          <a:spcPct val="107000"/>
                        </a:lnSpc>
                        <a:spcAft>
                          <a:spcPts val="0"/>
                        </a:spcAft>
                      </a:pPr>
                      <a:r>
                        <a:rPr lang="kk-KZ" sz="1050" b="1" kern="100" dirty="0">
                          <a:effectLst/>
                          <a:latin typeface="Times New Roman" panose="02020603050405020304" pitchFamily="18" charset="0"/>
                          <a:cs typeface="Times New Roman" panose="02020603050405020304" pitchFamily="18" charset="0"/>
                        </a:rPr>
                        <a:t>Наурыз – тәуелсіздік және отаншылдық айы</a:t>
                      </a:r>
                      <a:endParaRPr lang="ru-RU" sz="105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360315779"/>
                  </a:ext>
                </a:extLst>
              </a:tr>
              <a:tr h="473816">
                <a:tc>
                  <a:txBody>
                    <a:bodyPr/>
                    <a:lstStyle/>
                    <a:p>
                      <a:pPr>
                        <a:lnSpc>
                          <a:spcPct val="107000"/>
                        </a:lnSpc>
                        <a:spcAft>
                          <a:spcPts val="0"/>
                        </a:spcAft>
                      </a:pPr>
                      <a:r>
                        <a:rPr lang="kk-KZ" sz="1050" kern="100">
                          <a:effectLst/>
                          <a:latin typeface="Times New Roman" panose="02020603050405020304" pitchFamily="18" charset="0"/>
                          <a:cs typeface="Times New Roman" panose="02020603050405020304" pitchFamily="18" charset="0"/>
                        </a:rPr>
                        <a:t>«Ізгіліктің бір ізі – алғыс»</a:t>
                      </a:r>
                      <a:endParaRPr lang="ru-RU" sz="105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050" kern="100" spc="10">
                          <a:effectLst/>
                          <a:latin typeface="Times New Roman" panose="02020603050405020304" pitchFamily="18" charset="0"/>
                          <a:cs typeface="Times New Roman" panose="02020603050405020304" pitchFamily="18" charset="0"/>
                        </a:rPr>
                        <a:t>(тәрбиеленушілердің, олардың ата-аналарының  және педагогтердің қатысуымен)</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Челлендж </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ұйымдардың педагогтері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1-апта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extLst>
                  <a:ext uri="{0D108BD9-81ED-4DB2-BD59-A6C34878D82A}">
                    <a16:rowId xmlns="" xmlns:a16="http://schemas.microsoft.com/office/drawing/2014/main" val="2588366548"/>
                  </a:ext>
                </a:extLst>
              </a:tr>
              <a:tr h="473816">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«Еңбегі адал жас өрен» жобасы «Еңбектің наны тәтті»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Ересектердің еңбегімен таныстыру бойынша ұйымдастырылған іс-әрекет</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Мектепке дейінгі ұйымның педагогтері</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2-апта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extLst>
                  <a:ext uri="{0D108BD9-81ED-4DB2-BD59-A6C34878D82A}">
                    <a16:rowId xmlns="" xmlns:a16="http://schemas.microsoft.com/office/drawing/2014/main" val="3200741052"/>
                  </a:ext>
                </a:extLst>
              </a:tr>
              <a:tr h="355363">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«Наурыз – жыл басы!»</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Ертеңгілік</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a:effectLst/>
                          <a:latin typeface="Times New Roman" panose="02020603050405020304" pitchFamily="18" charset="0"/>
                          <a:cs typeface="Times New Roman" panose="02020603050405020304" pitchFamily="18" charset="0"/>
                        </a:rPr>
                        <a:t>Мектепке дейінгі ұйымның педагогтері, әдіскері</a:t>
                      </a:r>
                      <a:endParaRPr lang="ru-RU"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tc>
                  <a:txBody>
                    <a:bodyPr/>
                    <a:lstStyle/>
                    <a:p>
                      <a:pPr algn="ctr">
                        <a:lnSpc>
                          <a:spcPct val="107000"/>
                        </a:lnSpc>
                        <a:spcAft>
                          <a:spcPts val="0"/>
                        </a:spcAft>
                      </a:pPr>
                      <a:r>
                        <a:rPr lang="kk-KZ" sz="1050" kern="100" dirty="0">
                          <a:effectLst/>
                          <a:latin typeface="Times New Roman" panose="02020603050405020304" pitchFamily="18" charset="0"/>
                          <a:cs typeface="Times New Roman" panose="02020603050405020304" pitchFamily="18" charset="0"/>
                        </a:rPr>
                        <a:t>3-апта</a:t>
                      </a:r>
                      <a:endParaRPr lang="ru-RU"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5586" marR="35586" marT="0" marB="0"/>
                </a:tc>
                <a:extLst>
                  <a:ext uri="{0D108BD9-81ED-4DB2-BD59-A6C34878D82A}">
                    <a16:rowId xmlns="" xmlns:a16="http://schemas.microsoft.com/office/drawing/2014/main" val="3572267843"/>
                  </a:ext>
                </a:extLst>
              </a:tr>
              <a:tr h="355363">
                <a:tc>
                  <a:txBody>
                    <a:bodyPr/>
                    <a:lstStyle/>
                    <a:p>
                      <a:pPr algn="ctr">
                        <a:lnSpc>
                          <a:spcPct val="107000"/>
                        </a:lnSpc>
                        <a:spcAft>
                          <a:spcPts val="0"/>
                        </a:spcAft>
                      </a:pPr>
                      <a:r>
                        <a:rPr lang="kk-KZ" sz="1100" kern="100" dirty="0">
                          <a:effectLst/>
                          <a:latin typeface="Times New Roman"/>
                          <a:ea typeface="Times New Roman"/>
                          <a:cs typeface="Times New Roman"/>
                        </a:rPr>
                        <a:t>«Мен және қоршаған орта» терроризмге қарсы іс-қимыл бойынша профилактикалық, оқу, жаттығу шараларын өткізу (мдұ ішілік)</a:t>
                      </a:r>
                      <a:endParaRPr lang="ru-RU" sz="1100" dirty="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spc="10" dirty="0">
                          <a:effectLst/>
                          <a:latin typeface="Times New Roman"/>
                          <a:ea typeface="Times New Roman"/>
                          <a:cs typeface="Times New Roman"/>
                        </a:rPr>
                        <a:t>Оқу жаттығу шаралары</a:t>
                      </a:r>
                      <a:endParaRPr lang="ru-RU" sz="1100" dirty="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dirty="0">
                          <a:effectLst/>
                          <a:latin typeface="Times New Roman"/>
                          <a:ea typeface="Times New Roman"/>
                          <a:cs typeface="Times New Roman"/>
                        </a:rPr>
                        <a:t>Білім басқармасы</a:t>
                      </a:r>
                      <a:r>
                        <a:rPr lang="kk-KZ" sz="1100" dirty="0">
                          <a:effectLst/>
                          <a:latin typeface="Times New Roman"/>
                          <a:ea typeface="Calibri"/>
                          <a:cs typeface="Times New Roman"/>
                        </a:rPr>
                        <a:t> Қалалық төтенше жағдайлар департаменті</a:t>
                      </a:r>
                      <a:endParaRPr lang="ru-RU" sz="1100" dirty="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800" kern="100" dirty="0">
                          <a:effectLst/>
                          <a:latin typeface="Times New Roman"/>
                          <a:ea typeface="Times New Roman"/>
                          <a:cs typeface="Times New Roman"/>
                        </a:rPr>
                        <a:t>Тәрбиелеу-білім беру процесінің циклограммасына сәйкес</a:t>
                      </a:r>
                      <a:endParaRPr lang="ru-RU" sz="8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971814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1">
            <a:extLst>
              <a:ext uri="{FF2B5EF4-FFF2-40B4-BE49-F238E27FC236}">
                <a16:creationId xmlns="" xmlns:a16="http://schemas.microsoft.com/office/drawing/2014/main" id="{9C805AD1-D007-9141-0D0D-B22D0B3A2AB3}"/>
              </a:ext>
            </a:extLst>
          </p:cNvPr>
          <p:cNvSpPr>
            <a:spLocks/>
          </p:cNvSpPr>
          <p:nvPr/>
        </p:nvSpPr>
        <p:spPr bwMode="auto">
          <a:xfrm>
            <a:off x="4818474" y="5943038"/>
            <a:ext cx="329099" cy="378384"/>
          </a:xfrm>
          <a:custGeom>
            <a:avLst/>
            <a:gdLst>
              <a:gd name="T0" fmla="*/ 0 w 207"/>
              <a:gd name="T1" fmla="*/ 0 h 238"/>
              <a:gd name="T2" fmla="*/ 16 w 207"/>
              <a:gd name="T3" fmla="*/ 238 h 238"/>
              <a:gd name="T4" fmla="*/ 58 w 207"/>
              <a:gd name="T5" fmla="*/ 208 h 238"/>
              <a:gd name="T6" fmla="*/ 207 w 207"/>
              <a:gd name="T7" fmla="*/ 95 h 238"/>
              <a:gd name="T8" fmla="*/ 0 w 207"/>
              <a:gd name="T9" fmla="*/ 0 h 238"/>
            </a:gdLst>
            <a:ahLst/>
            <a:cxnLst>
              <a:cxn ang="0">
                <a:pos x="T0" y="T1"/>
              </a:cxn>
              <a:cxn ang="0">
                <a:pos x="T2" y="T3"/>
              </a:cxn>
              <a:cxn ang="0">
                <a:pos x="T4" y="T5"/>
              </a:cxn>
              <a:cxn ang="0">
                <a:pos x="T6" y="T7"/>
              </a:cxn>
              <a:cxn ang="0">
                <a:pos x="T8" y="T9"/>
              </a:cxn>
            </a:cxnLst>
            <a:rect l="0" t="0" r="r" b="b"/>
            <a:pathLst>
              <a:path w="207" h="238">
                <a:moveTo>
                  <a:pt x="0" y="0"/>
                </a:moveTo>
                <a:lnTo>
                  <a:pt x="16" y="238"/>
                </a:lnTo>
                <a:lnTo>
                  <a:pt x="58" y="208"/>
                </a:lnTo>
                <a:lnTo>
                  <a:pt x="207"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Прямоугольник 4"/>
          <p:cNvSpPr/>
          <p:nvPr/>
        </p:nvSpPr>
        <p:spPr>
          <a:xfrm>
            <a:off x="981010" y="326492"/>
            <a:ext cx="10838608" cy="461665"/>
          </a:xfrm>
          <a:prstGeom prst="rect">
            <a:avLst/>
          </a:prstGeom>
        </p:spPr>
        <p:txBody>
          <a:bodyPr wrap="none">
            <a:spAutoFit/>
          </a:bodyPr>
          <a:lstStyle/>
          <a:p>
            <a:r>
              <a:rPr lang="ru-RU" sz="2400" b="1" dirty="0">
                <a:solidFill>
                  <a:schemeClr val="accent5">
                    <a:lumMod val="50000"/>
                  </a:schemeClr>
                </a:solidFill>
                <a:latin typeface="Arial" panose="020B0604020202020204" pitchFamily="34" charset="0"/>
                <a:cs typeface="Arial" panose="020B0604020202020204" pitchFamily="34" charset="0"/>
              </a:rPr>
              <a:t>«БІРТҰТАС ТӘРБИЕ» </a:t>
            </a:r>
            <a:r>
              <a:rPr lang="ru-RU" sz="2400" b="1" dirty="0" smtClean="0">
                <a:solidFill>
                  <a:schemeClr val="accent5">
                    <a:lumMod val="50000"/>
                  </a:schemeClr>
                </a:solidFill>
                <a:latin typeface="Arial" panose="020B0604020202020204" pitchFamily="34" charset="0"/>
                <a:cs typeface="Arial" panose="020B0604020202020204" pitchFamily="34" charset="0"/>
              </a:rPr>
              <a:t>БАҒДАРЛАМАСЫН ЖҮЗЕГЕ </a:t>
            </a:r>
            <a:r>
              <a:rPr lang="ru-RU" sz="2400" b="1" dirty="0">
                <a:solidFill>
                  <a:schemeClr val="accent5">
                    <a:lumMod val="50000"/>
                  </a:schemeClr>
                </a:solidFill>
                <a:latin typeface="Arial" panose="020B0604020202020204" pitchFamily="34" charset="0"/>
                <a:cs typeface="Arial" panose="020B0604020202020204" pitchFamily="34" charset="0"/>
              </a:rPr>
              <a:t>АСЫРУ </a:t>
            </a:r>
            <a:r>
              <a:rPr lang="ru-RU" sz="2400" b="1" dirty="0" smtClean="0">
                <a:solidFill>
                  <a:schemeClr val="accent5">
                    <a:lumMod val="50000"/>
                  </a:schemeClr>
                </a:solidFill>
                <a:latin typeface="Arial" panose="020B0604020202020204" pitchFamily="34" charset="0"/>
                <a:cs typeface="Arial" panose="020B0604020202020204" pitchFamily="34" charset="0"/>
              </a:rPr>
              <a:t>ЖОСПАРЫ</a:t>
            </a:r>
            <a:endParaRPr lang="en-US" sz="2400"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155466396"/>
              </p:ext>
            </p:extLst>
          </p:nvPr>
        </p:nvGraphicFramePr>
        <p:xfrm>
          <a:off x="615461" y="955187"/>
          <a:ext cx="11007969" cy="5271347"/>
        </p:xfrm>
        <a:graphic>
          <a:graphicData uri="http://schemas.openxmlformats.org/drawingml/2006/table">
            <a:tbl>
              <a:tblPr firstRow="1" firstCol="1" bandRow="1">
                <a:tableStyleId>{5940675A-B579-460E-94D1-54222C63F5DA}</a:tableStyleId>
              </a:tblPr>
              <a:tblGrid>
                <a:gridCol w="4176347">
                  <a:extLst>
                    <a:ext uri="{9D8B030D-6E8A-4147-A177-3AD203B41FA5}">
                      <a16:colId xmlns="" xmlns:a16="http://schemas.microsoft.com/office/drawing/2014/main" val="862208266"/>
                    </a:ext>
                  </a:extLst>
                </a:gridCol>
                <a:gridCol w="2238753">
                  <a:extLst>
                    <a:ext uri="{9D8B030D-6E8A-4147-A177-3AD203B41FA5}">
                      <a16:colId xmlns="" xmlns:a16="http://schemas.microsoft.com/office/drawing/2014/main" val="4118826433"/>
                    </a:ext>
                  </a:extLst>
                </a:gridCol>
                <a:gridCol w="2825616">
                  <a:extLst>
                    <a:ext uri="{9D8B030D-6E8A-4147-A177-3AD203B41FA5}">
                      <a16:colId xmlns="" xmlns:a16="http://schemas.microsoft.com/office/drawing/2014/main" val="663501966"/>
                    </a:ext>
                  </a:extLst>
                </a:gridCol>
                <a:gridCol w="1767253">
                  <a:extLst>
                    <a:ext uri="{9D8B030D-6E8A-4147-A177-3AD203B41FA5}">
                      <a16:colId xmlns="" xmlns:a16="http://schemas.microsoft.com/office/drawing/2014/main" val="176927303"/>
                    </a:ext>
                  </a:extLst>
                </a:gridCol>
              </a:tblGrid>
              <a:tr h="135980">
                <a:tc gridSpan="4">
                  <a:txBody>
                    <a:bodyPr/>
                    <a:lstStyle/>
                    <a:p>
                      <a:pPr>
                        <a:lnSpc>
                          <a:spcPct val="107000"/>
                        </a:lnSpc>
                        <a:spcAft>
                          <a:spcPts val="0"/>
                        </a:spcAft>
                      </a:pPr>
                      <a:r>
                        <a:rPr lang="kk-KZ" sz="1100" b="1" kern="100" dirty="0">
                          <a:effectLst/>
                          <a:latin typeface="Times New Roman" panose="02020603050405020304" pitchFamily="18" charset="0"/>
                          <a:cs typeface="Times New Roman" panose="02020603050405020304" pitchFamily="18" charset="0"/>
                        </a:rPr>
                        <a:t>Сәуір – еңбекқорлық және кәсіби біліктілік айы</a:t>
                      </a:r>
                      <a:endParaRPr lang="ru-RU"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94118136"/>
                  </a:ext>
                </a:extLst>
              </a:tr>
              <a:tr h="407938">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«Балалар кітапханасы» жобасы</a:t>
                      </a:r>
                      <a:endParaRPr lang="ru-RU" sz="1100" dirty="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 «Шын жүректен кітап сыйла» -  Халықаралық балалар кітабы күні </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Челлендж </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Мектепке дейінгі ұйым тәрбиешілері, ата-аналар</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1-апта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3932691161"/>
                  </a:ext>
                </a:extLst>
              </a:tr>
              <a:tr h="271958">
                <a:tc>
                  <a:txBody>
                    <a:bodyPr/>
                    <a:lstStyle/>
                    <a:p>
                      <a:pPr algn="just">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Қоғамдық орында өзін-өзі ұстау мәдениеті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Сюжетті-рөлдік ойын</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2-апта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2339217449"/>
                  </a:ext>
                </a:extLst>
              </a:tr>
              <a:tr h="407938">
                <a:tc>
                  <a:txBody>
                    <a:bodyPr/>
                    <a:lstStyle/>
                    <a:p>
                      <a:pPr>
                        <a:lnSpc>
                          <a:spcPct val="107000"/>
                        </a:lnSpc>
                        <a:spcAft>
                          <a:spcPts val="0"/>
                        </a:spcAft>
                        <a:tabLst>
                          <a:tab pos="5429250" algn="l"/>
                        </a:tabLst>
                      </a:pPr>
                      <a:r>
                        <a:rPr lang="kk-KZ" sz="1100" kern="100" spc="10" dirty="0">
                          <a:effectLst/>
                          <a:latin typeface="Times New Roman" panose="02020603050405020304" pitchFamily="18" charset="0"/>
                          <a:cs typeface="Times New Roman" panose="02020603050405020304" pitchFamily="18" charset="0"/>
                        </a:rPr>
                        <a:t>«Сауда үйі», «Сән салоны», «Емхана»,</a:t>
                      </a:r>
                      <a:endParaRPr lang="ru-RU" sz="1100" dirty="0">
                        <a:effectLst/>
                        <a:latin typeface="Times New Roman" panose="02020603050405020304" pitchFamily="18" charset="0"/>
                        <a:cs typeface="Times New Roman" panose="02020603050405020304" pitchFamily="18" charset="0"/>
                      </a:endParaRPr>
                    </a:p>
                    <a:p>
                      <a:pPr>
                        <a:lnSpc>
                          <a:spcPct val="107000"/>
                        </a:lnSpc>
                        <a:spcAft>
                          <a:spcPts val="0"/>
                        </a:spcAft>
                        <a:tabLst>
                          <a:tab pos="5429250" algn="l"/>
                        </a:tabLst>
                      </a:pPr>
                      <a:r>
                        <a:rPr lang="kk-KZ" sz="1100" kern="100" spc="10" dirty="0">
                          <a:effectLst/>
                          <a:latin typeface="Times New Roman" panose="02020603050405020304" pitchFamily="18" charset="0"/>
                          <a:cs typeface="Times New Roman" panose="02020603050405020304" pitchFamily="18" charset="0"/>
                        </a:rPr>
                        <a:t>«Автосервис» және басқалары</a:t>
                      </a:r>
                      <a:endParaRPr lang="ru-RU" sz="11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Сюжетті-рөлдік ойындар</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3-апта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577161870"/>
                  </a:ext>
                </a:extLst>
              </a:tr>
              <a:tr h="407938">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«Балалар кітапханасы» жобасы</a:t>
                      </a:r>
                      <a:endParaRPr lang="ru-RU" sz="1100" dirty="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 «Кітаппен жарқын әлемге» </a:t>
                      </a:r>
                      <a:r>
                        <a:rPr lang="kk-KZ" sz="1100" kern="100" spc="10" dirty="0">
                          <a:effectLst/>
                          <a:latin typeface="Times New Roman" panose="02020603050405020304" pitchFamily="18" charset="0"/>
                          <a:cs typeface="Times New Roman" panose="02020603050405020304" pitchFamily="18" charset="0"/>
                        </a:rPr>
                        <a:t>(жергілікті балалар жазушыларымен кездесу)</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Кездесу </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3-апта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4220704398"/>
                  </a:ext>
                </a:extLst>
              </a:tr>
              <a:tr h="407938">
                <a:tc>
                  <a:txBody>
                    <a:bodyPr/>
                    <a:lstStyle/>
                    <a:p>
                      <a:pPr>
                        <a:lnSpc>
                          <a:spcPct val="107000"/>
                        </a:lnSpc>
                        <a:spcAft>
                          <a:spcPts val="0"/>
                        </a:spcAft>
                        <a:tabLst>
                          <a:tab pos="5429250" algn="l"/>
                        </a:tabLst>
                      </a:pPr>
                      <a:r>
                        <a:rPr lang="kk-KZ" sz="1100" kern="100" spc="10" dirty="0">
                          <a:effectLst/>
                          <a:latin typeface="Times New Roman" panose="02020603050405020304" pitchFamily="18" charset="0"/>
                          <a:cs typeface="Times New Roman" panose="02020603050405020304" pitchFamily="18" charset="0"/>
                        </a:rPr>
                        <a:t>«Әжемнің ертегілері»</a:t>
                      </a:r>
                      <a:endParaRPr lang="ru-RU" sz="11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Жобалау іс-әрекеті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Мектепке дейінгі ұйымның тәрбиешілері, ата- аналар, әжелер</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4-апта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1365272130"/>
                  </a:ext>
                </a:extLst>
              </a:tr>
              <a:tr h="407938">
                <a:tc>
                  <a:txBody>
                    <a:bodyPr/>
                    <a:lstStyle/>
                    <a:p>
                      <a:pPr>
                        <a:lnSpc>
                          <a:spcPct val="107000"/>
                        </a:lnSpc>
                        <a:spcAft>
                          <a:spcPts val="0"/>
                        </a:spcAft>
                        <a:tabLst>
                          <a:tab pos="5429250" algn="l"/>
                        </a:tabLst>
                      </a:pPr>
                      <a:r>
                        <a:rPr lang="kk-KZ" sz="1100" kern="100" dirty="0">
                          <a:effectLst/>
                          <a:latin typeface="Times New Roman"/>
                          <a:ea typeface="Times New Roman"/>
                          <a:cs typeface="Times New Roman"/>
                        </a:rPr>
                        <a:t>Мен және ересектер әлемі</a:t>
                      </a:r>
                      <a:endParaRPr lang="ru-RU" sz="1100" dirty="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spc="10">
                          <a:effectLst/>
                          <a:latin typeface="Times New Roman"/>
                          <a:ea typeface="Times New Roman"/>
                          <a:cs typeface="Times New Roman"/>
                        </a:rPr>
                        <a:t>Түсіндірме жұмысы</a:t>
                      </a:r>
                      <a:endParaRPr lang="ru-RU" sz="110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a:effectLst/>
                          <a:latin typeface="Times New Roman"/>
                          <a:ea typeface="Times New Roman"/>
                          <a:cs typeface="Times New Roman"/>
                        </a:rPr>
                        <a:t>Білім басқармасы</a:t>
                      </a:r>
                      <a:r>
                        <a:rPr lang="kk-KZ" sz="1100">
                          <a:effectLst/>
                          <a:latin typeface="Times New Roman"/>
                          <a:ea typeface="Calibri"/>
                          <a:cs typeface="Times New Roman"/>
                        </a:rPr>
                        <a:t> Қалалық төтенше жағдайлар департаменті</a:t>
                      </a:r>
                      <a:endParaRPr lang="ru-RU" sz="1100">
                        <a:effectLst/>
                        <a:latin typeface="Calibri"/>
                        <a:ea typeface="Calibri"/>
                        <a:cs typeface="Times New Roman"/>
                      </a:endParaRPr>
                    </a:p>
                  </a:txBody>
                  <a:tcPr marL="68580" marR="68580" marT="0" marB="0"/>
                </a:tc>
                <a:tc>
                  <a:txBody>
                    <a:bodyPr/>
                    <a:lstStyle/>
                    <a:p>
                      <a:pPr algn="ctr">
                        <a:lnSpc>
                          <a:spcPct val="107000"/>
                        </a:lnSpc>
                        <a:spcAft>
                          <a:spcPts val="0"/>
                        </a:spcAft>
                      </a:pPr>
                      <a:r>
                        <a:rPr lang="kk-KZ" sz="1100" kern="100" dirty="0">
                          <a:effectLst/>
                          <a:latin typeface="Times New Roman"/>
                          <a:ea typeface="Times New Roman"/>
                          <a:cs typeface="Times New Roman"/>
                        </a:rPr>
                        <a:t>Тәрбиелеу-білім беру процесінің циклограммасына сәйкес</a:t>
                      </a:r>
                      <a:endParaRPr lang="ru-RU" sz="1100" dirty="0">
                        <a:effectLst/>
                        <a:latin typeface="Calibri"/>
                        <a:ea typeface="Calibri"/>
                        <a:cs typeface="Times New Roman"/>
                      </a:endParaRPr>
                    </a:p>
                  </a:txBody>
                  <a:tcPr marL="68580" marR="68580" marT="0" marB="0"/>
                </a:tc>
              </a:tr>
              <a:tr h="135980">
                <a:tc gridSpan="4">
                  <a:txBody>
                    <a:bodyPr/>
                    <a:lstStyle/>
                    <a:p>
                      <a:pPr>
                        <a:lnSpc>
                          <a:spcPct val="107000"/>
                        </a:lnSpc>
                        <a:spcAft>
                          <a:spcPts val="0"/>
                        </a:spcAft>
                      </a:pPr>
                      <a:r>
                        <a:rPr lang="kk-KZ" sz="1100" b="1" kern="100" dirty="0">
                          <a:effectLst/>
                          <a:latin typeface="Times New Roman" panose="02020603050405020304" pitchFamily="18" charset="0"/>
                          <a:cs typeface="Times New Roman" panose="02020603050405020304" pitchFamily="18" charset="0"/>
                        </a:rPr>
                        <a:t>Мамыр – бірлік және ынтымақ айы</a:t>
                      </a:r>
                      <a:endParaRPr lang="ru-RU"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317161260"/>
                  </a:ext>
                </a:extLst>
              </a:tr>
              <a:tr h="271958">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«Достығымыз жарасқан»</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spc="10" dirty="0">
                          <a:effectLst/>
                          <a:latin typeface="Times New Roman" panose="02020603050405020304" pitchFamily="18" charset="0"/>
                          <a:cs typeface="Times New Roman" panose="02020603050405020304" pitchFamily="18" charset="0"/>
                        </a:rPr>
                        <a:t>Балалар суретінің көрмесі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1-апта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1083400812"/>
                  </a:ext>
                </a:extLst>
              </a:tr>
              <a:tr h="271958">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«Білімім – Отаныма!»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Ертеңгілік</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2-апта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4189300373"/>
                  </a:ext>
                </a:extLst>
              </a:tr>
              <a:tr h="271958">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«Табиғатты сақтайық!»</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spc="10">
                          <a:effectLst/>
                          <a:latin typeface="Times New Roman" panose="02020603050405020304" pitchFamily="18" charset="0"/>
                          <a:cs typeface="Times New Roman" panose="02020603050405020304" pitchFamily="18" charset="0"/>
                        </a:rPr>
                        <a:t>Жобалау іс-әрекеті</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3-апта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968630117"/>
                  </a:ext>
                </a:extLst>
              </a:tr>
              <a:tr h="135980">
                <a:tc gridSpan="4">
                  <a:txBody>
                    <a:bodyPr/>
                    <a:lstStyle/>
                    <a:p>
                      <a:pPr algn="just">
                        <a:lnSpc>
                          <a:spcPct val="107000"/>
                        </a:lnSpc>
                        <a:spcAft>
                          <a:spcPts val="0"/>
                        </a:spcAft>
                      </a:pPr>
                      <a:r>
                        <a:rPr lang="kk-KZ" sz="1100" b="1" dirty="0">
                          <a:effectLst/>
                          <a:latin typeface="Times New Roman" panose="02020603050405020304" pitchFamily="18" charset="0"/>
                          <a:cs typeface="Times New Roman" panose="02020603050405020304" pitchFamily="18" charset="0"/>
                        </a:rPr>
                        <a:t>Маусым – тәуелсіздік және отаншылдық айы</a:t>
                      </a:r>
                      <a:endParaRPr lang="ru-RU"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833937558"/>
                  </a:ext>
                </a:extLst>
              </a:tr>
              <a:tr h="407938">
                <a:tc>
                  <a:txBody>
                    <a:bodyPr/>
                    <a:lstStyle/>
                    <a:p>
                      <a:pPr algn="just">
                        <a:lnSpc>
                          <a:spcPct val="107000"/>
                        </a:lnSpc>
                        <a:spcAft>
                          <a:spcPts val="0"/>
                        </a:spcAft>
                      </a:pPr>
                      <a:r>
                        <a:rPr lang="kk-KZ" sz="1100" kern="100">
                          <a:effectLst/>
                          <a:latin typeface="Times New Roman" panose="02020603050405020304" pitchFamily="18" charset="0"/>
                          <a:cs typeface="Times New Roman" panose="02020603050405020304" pitchFamily="18" charset="0"/>
                        </a:rPr>
                        <a:t>1маусым - Халықаралық балаларды қорғау күні</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Мерекелік іс </a:t>
                      </a:r>
                      <a:r>
                        <a:rPr lang="ru-RU" sz="1100" kern="100" dirty="0">
                          <a:effectLst/>
                          <a:latin typeface="Times New Roman" panose="02020603050405020304" pitchFamily="18" charset="0"/>
                          <a:cs typeface="Times New Roman" panose="02020603050405020304" pitchFamily="18" charset="0"/>
                        </a:rPr>
                        <a:t>-шара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музыка жетекшісі,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Маусымның </a:t>
                      </a:r>
                      <a:endParaRPr lang="ru-RU" sz="11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ru-RU" sz="1100" kern="100" dirty="0">
                          <a:effectLst/>
                          <a:latin typeface="Times New Roman" panose="02020603050405020304" pitchFamily="18" charset="0"/>
                          <a:cs typeface="Times New Roman" panose="02020603050405020304" pitchFamily="18" charset="0"/>
                        </a:rPr>
                        <a:t>1</a:t>
                      </a:r>
                      <a:r>
                        <a:rPr lang="kk-KZ" sz="1100" kern="100" dirty="0">
                          <a:effectLst/>
                          <a:latin typeface="Times New Roman" panose="02020603050405020304" pitchFamily="18" charset="0"/>
                          <a:cs typeface="Times New Roman" panose="02020603050405020304" pitchFamily="18" charset="0"/>
                        </a:rPr>
                        <a:t> аптасы</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1419596106"/>
                  </a:ext>
                </a:extLst>
              </a:tr>
              <a:tr h="271958">
                <a:tc>
                  <a:txBody>
                    <a:bodyPr/>
                    <a:lstStyle/>
                    <a:p>
                      <a:pPr marL="12700">
                        <a:lnSpc>
                          <a:spcPct val="105000"/>
                        </a:lnSpc>
                        <a:spcAft>
                          <a:spcPts val="100"/>
                        </a:spcAft>
                      </a:pPr>
                      <a:r>
                        <a:rPr lang="ru-RU" sz="1100" kern="100">
                          <a:effectLst/>
                          <a:latin typeface="Times New Roman" panose="02020603050405020304" pitchFamily="18" charset="0"/>
                          <a:cs typeface="Times New Roman" panose="02020603050405020304" pitchFamily="18" charset="0"/>
                        </a:rPr>
                        <a:t>4 маусым –ҚР </a:t>
                      </a:r>
                      <a:r>
                        <a:rPr lang="kk-KZ" sz="1100" kern="100">
                          <a:effectLst/>
                          <a:latin typeface="Times New Roman" panose="02020603050405020304" pitchFamily="18" charset="0"/>
                          <a:cs typeface="Times New Roman" panose="02020603050405020304" pitchFamily="18" charset="0"/>
                        </a:rPr>
                        <a:t>рәміздері күні</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a:effectLst/>
                          <a:latin typeface="Times New Roman" panose="02020603050405020304" pitchFamily="18" charset="0"/>
                          <a:cs typeface="Times New Roman" panose="02020603050405020304" pitchFamily="18" charset="0"/>
                        </a:rPr>
                        <a:t>Сынып сағаты</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тәрбиешілері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Маусымның 2 аптасы</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2845648676"/>
                  </a:ext>
                </a:extLst>
              </a:tr>
              <a:tr h="543917">
                <a:tc>
                  <a:txBody>
                    <a:bodyPr/>
                    <a:lstStyle/>
                    <a:p>
                      <a:pPr>
                        <a:lnSpc>
                          <a:spcPct val="107000"/>
                        </a:lnSpc>
                        <a:spcAft>
                          <a:spcPts val="0"/>
                        </a:spcAft>
                      </a:pPr>
                      <a:r>
                        <a:rPr lang="kk-KZ" sz="1100" kern="100">
                          <a:effectLst/>
                          <a:latin typeface="Times New Roman" panose="02020603050405020304" pitchFamily="18" charset="0"/>
                          <a:cs typeface="Times New Roman" panose="02020603050405020304" pitchFamily="18" charset="0"/>
                        </a:rPr>
                        <a:t>«Шабыт» жобасы</a:t>
                      </a:r>
                      <a:endParaRPr lang="ru-RU" sz="110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100" kern="100">
                          <a:effectLst/>
                          <a:latin typeface="Times New Roman" panose="02020603050405020304" pitchFamily="18" charset="0"/>
                          <a:cs typeface="Times New Roman" panose="02020603050405020304" pitchFamily="18" charset="0"/>
                        </a:rPr>
                        <a:t>«Домбыра күні» </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ru-RU" sz="1100" kern="100">
                          <a:effectLst/>
                          <a:latin typeface="Times New Roman" panose="02020603050405020304" pitchFamily="18" charset="0"/>
                          <a:cs typeface="Times New Roman" panose="02020603050405020304" pitchFamily="18" charset="0"/>
                        </a:rPr>
                        <a:t>Концерт және көрме</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Мектепке дейінгі ұйымның </a:t>
                      </a:r>
                      <a:r>
                        <a:rPr lang="kk-KZ" sz="1100" kern="1200" dirty="0" smtClean="0">
                          <a:solidFill>
                            <a:schemeClr val="tx1"/>
                          </a:solidFill>
                          <a:effectLst/>
                          <a:latin typeface="Times New Roman" panose="02020603050405020304" pitchFamily="18" charset="0"/>
                          <a:ea typeface="+mn-ea"/>
                          <a:cs typeface="Times New Roman" panose="02020603050405020304" pitchFamily="18" charset="0"/>
                        </a:rPr>
                        <a:t>қазақ тілі пән мұғалімдері</a:t>
                      </a:r>
                      <a:r>
                        <a:rPr lang="kk-KZ" sz="1100" kern="100" dirty="0" smtClean="0">
                          <a:effectLst/>
                          <a:latin typeface="Times New Roman" panose="02020603050405020304" pitchFamily="18" charset="0"/>
                          <a:cs typeface="Times New Roman" panose="02020603050405020304" pitchFamily="18" charset="0"/>
                        </a:rPr>
                        <a:t>, </a:t>
                      </a:r>
                      <a:r>
                        <a:rPr lang="kk-KZ" sz="1100" kern="100" dirty="0">
                          <a:effectLst/>
                          <a:latin typeface="Times New Roman" panose="02020603050405020304" pitchFamily="18" charset="0"/>
                          <a:cs typeface="Times New Roman" panose="02020603050405020304" pitchFamily="18" charset="0"/>
                        </a:rPr>
                        <a:t>музыка жетекшісі</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tc>
                  <a:txBody>
                    <a:bodyPr/>
                    <a:lstStyle/>
                    <a:p>
                      <a:pPr algn="ctr">
                        <a:lnSpc>
                          <a:spcPct val="107000"/>
                        </a:lnSpc>
                        <a:spcAft>
                          <a:spcPts val="0"/>
                        </a:spcAft>
                      </a:pPr>
                      <a:r>
                        <a:rPr lang="kk-KZ" sz="1100" kern="100" dirty="0">
                          <a:effectLst/>
                          <a:latin typeface="Times New Roman" panose="02020603050405020304" pitchFamily="18" charset="0"/>
                          <a:cs typeface="Times New Roman" panose="02020603050405020304" pitchFamily="18" charset="0"/>
                        </a:rPr>
                        <a:t>Маусымның </a:t>
                      </a:r>
                      <a:r>
                        <a:rPr lang="ru-RU" sz="1100" kern="100" dirty="0">
                          <a:effectLst/>
                          <a:latin typeface="Times New Roman" panose="02020603050405020304" pitchFamily="18" charset="0"/>
                          <a:cs typeface="Times New Roman" panose="02020603050405020304" pitchFamily="18" charset="0"/>
                        </a:rPr>
                        <a:t>2</a:t>
                      </a:r>
                      <a:r>
                        <a:rPr lang="kk-KZ" sz="1100" kern="100" dirty="0">
                          <a:effectLst/>
                          <a:latin typeface="Times New Roman" panose="02020603050405020304" pitchFamily="18" charset="0"/>
                          <a:cs typeface="Times New Roman" panose="02020603050405020304" pitchFamily="18" charset="0"/>
                        </a:rPr>
                        <a:t> аптасы</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51" marR="40851" marT="0" marB="0"/>
                </a:tc>
                <a:extLst>
                  <a:ext uri="{0D108BD9-81ED-4DB2-BD59-A6C34878D82A}">
                    <a16:rowId xmlns="" xmlns:a16="http://schemas.microsoft.com/office/drawing/2014/main" val="2021770739"/>
                  </a:ext>
                </a:extLst>
              </a:tr>
            </a:tbl>
          </a:graphicData>
        </a:graphic>
      </p:graphicFrame>
    </p:spTree>
    <p:extLst>
      <p:ext uri="{BB962C8B-B14F-4D97-AF65-F5344CB8AC3E}">
        <p14:creationId xmlns:p14="http://schemas.microsoft.com/office/powerpoint/2010/main" val="2010493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F8CC87FB-0EED-6126-5632-1AF0A9734113}"/>
              </a:ext>
            </a:extLst>
          </p:cNvPr>
          <p:cNvSpPr txBox="1"/>
          <p:nvPr/>
        </p:nvSpPr>
        <p:spPr>
          <a:xfrm>
            <a:off x="1503336" y="782689"/>
            <a:ext cx="10371701" cy="646331"/>
          </a:xfrm>
          <a:prstGeom prst="rect">
            <a:avLst/>
          </a:prstGeom>
          <a:noFill/>
        </p:spPr>
        <p:txBody>
          <a:bodyPr wrap="square">
            <a:spAutoFit/>
          </a:bodyPr>
          <a:lstStyle/>
          <a:p>
            <a:r>
              <a:rPr lang="kk-KZ" sz="18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2024-2025 оқу жылына арналған жаңартылған «Біртұтас тәрбие» </a:t>
            </a:r>
            <a:r>
              <a:rPr lang="kk-KZ" sz="1800" b="1" dirty="0" smtClean="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бағдарламасының жоспары</a:t>
            </a:r>
            <a:endParaRPr lang="ru-RU" sz="16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grpSp>
        <p:nvGrpSpPr>
          <p:cNvPr id="5" name="Group 241">
            <a:extLst>
              <a:ext uri="{FF2B5EF4-FFF2-40B4-BE49-F238E27FC236}">
                <a16:creationId xmlns="" xmlns:a16="http://schemas.microsoft.com/office/drawing/2014/main" id="{0C597B09-1A5E-7766-999C-F0ED11EE0127}"/>
              </a:ext>
            </a:extLst>
          </p:cNvPr>
          <p:cNvGrpSpPr/>
          <p:nvPr/>
        </p:nvGrpSpPr>
        <p:grpSpPr>
          <a:xfrm>
            <a:off x="316962" y="844245"/>
            <a:ext cx="891906" cy="584775"/>
            <a:chOff x="7961313" y="3719513"/>
            <a:chExt cx="417513" cy="420687"/>
          </a:xfrm>
          <a:solidFill>
            <a:schemeClr val="bg1">
              <a:lumMod val="50000"/>
            </a:schemeClr>
          </a:solidFill>
        </p:grpSpPr>
        <p:sp>
          <p:nvSpPr>
            <p:cNvPr id="6" name="Freeform 214">
              <a:extLst>
                <a:ext uri="{FF2B5EF4-FFF2-40B4-BE49-F238E27FC236}">
                  <a16:creationId xmlns="" xmlns:a16="http://schemas.microsoft.com/office/drawing/2014/main" id="{6E8AB3AE-EBEC-4244-D15B-F8D84398022F}"/>
                </a:ext>
              </a:extLst>
            </p:cNvPr>
            <p:cNvSpPr>
              <a:spLocks noEditPoints="1"/>
            </p:cNvSpPr>
            <p:nvPr/>
          </p:nvSpPr>
          <p:spPr bwMode="auto">
            <a:xfrm>
              <a:off x="7961313" y="3719513"/>
              <a:ext cx="417513" cy="242888"/>
            </a:xfrm>
            <a:custGeom>
              <a:avLst/>
              <a:gdLst>
                <a:gd name="T0" fmla="*/ 19 w 420"/>
                <a:gd name="T1" fmla="*/ 150 h 245"/>
                <a:gd name="T2" fmla="*/ 171 w 420"/>
                <a:gd name="T3" fmla="*/ 236 h 245"/>
                <a:gd name="T4" fmla="*/ 210 w 420"/>
                <a:gd name="T5" fmla="*/ 245 h 245"/>
                <a:gd name="T6" fmla="*/ 249 w 420"/>
                <a:gd name="T7" fmla="*/ 236 h 245"/>
                <a:gd name="T8" fmla="*/ 401 w 420"/>
                <a:gd name="T9" fmla="*/ 150 h 245"/>
                <a:gd name="T10" fmla="*/ 420 w 420"/>
                <a:gd name="T11" fmla="*/ 123 h 245"/>
                <a:gd name="T12" fmla="*/ 401 w 420"/>
                <a:gd name="T13" fmla="*/ 95 h 245"/>
                <a:gd name="T14" fmla="*/ 249 w 420"/>
                <a:gd name="T15" fmla="*/ 9 h 245"/>
                <a:gd name="T16" fmla="*/ 210 w 420"/>
                <a:gd name="T17" fmla="*/ 0 h 245"/>
                <a:gd name="T18" fmla="*/ 171 w 420"/>
                <a:gd name="T19" fmla="*/ 9 h 245"/>
                <a:gd name="T20" fmla="*/ 19 w 420"/>
                <a:gd name="T21" fmla="*/ 95 h 245"/>
                <a:gd name="T22" fmla="*/ 0 w 420"/>
                <a:gd name="T23" fmla="*/ 123 h 245"/>
                <a:gd name="T24" fmla="*/ 19 w 420"/>
                <a:gd name="T25" fmla="*/ 150 h 245"/>
                <a:gd name="T26" fmla="*/ 29 w 420"/>
                <a:gd name="T27" fmla="*/ 111 h 245"/>
                <a:gd name="T28" fmla="*/ 180 w 420"/>
                <a:gd name="T29" fmla="*/ 26 h 245"/>
                <a:gd name="T30" fmla="*/ 210 w 420"/>
                <a:gd name="T31" fmla="*/ 19 h 245"/>
                <a:gd name="T32" fmla="*/ 240 w 420"/>
                <a:gd name="T33" fmla="*/ 26 h 245"/>
                <a:gd name="T34" fmla="*/ 391 w 420"/>
                <a:gd name="T35" fmla="*/ 111 h 245"/>
                <a:gd name="T36" fmla="*/ 401 w 420"/>
                <a:gd name="T37" fmla="*/ 123 h 245"/>
                <a:gd name="T38" fmla="*/ 391 w 420"/>
                <a:gd name="T39" fmla="*/ 134 h 245"/>
                <a:gd name="T40" fmla="*/ 240 w 420"/>
                <a:gd name="T41" fmla="*/ 220 h 245"/>
                <a:gd name="T42" fmla="*/ 210 w 420"/>
                <a:gd name="T43" fmla="*/ 226 h 245"/>
                <a:gd name="T44" fmla="*/ 180 w 420"/>
                <a:gd name="T45" fmla="*/ 220 h 245"/>
                <a:gd name="T46" fmla="*/ 29 w 420"/>
                <a:gd name="T47" fmla="*/ 134 h 245"/>
                <a:gd name="T48" fmla="*/ 19 w 420"/>
                <a:gd name="T49" fmla="*/ 123 h 245"/>
                <a:gd name="T50" fmla="*/ 29 w 420"/>
                <a:gd name="T51" fmla="*/ 11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0" h="245">
                  <a:moveTo>
                    <a:pt x="19" y="150"/>
                  </a:moveTo>
                  <a:cubicBezTo>
                    <a:pt x="171" y="236"/>
                    <a:pt x="171" y="236"/>
                    <a:pt x="171" y="236"/>
                  </a:cubicBezTo>
                  <a:cubicBezTo>
                    <a:pt x="181" y="242"/>
                    <a:pt x="195" y="245"/>
                    <a:pt x="210" y="245"/>
                  </a:cubicBezTo>
                  <a:cubicBezTo>
                    <a:pt x="225" y="245"/>
                    <a:pt x="239" y="242"/>
                    <a:pt x="249" y="236"/>
                  </a:cubicBezTo>
                  <a:cubicBezTo>
                    <a:pt x="401" y="150"/>
                    <a:pt x="401" y="150"/>
                    <a:pt x="401" y="150"/>
                  </a:cubicBezTo>
                  <a:cubicBezTo>
                    <a:pt x="413" y="144"/>
                    <a:pt x="420" y="133"/>
                    <a:pt x="420" y="123"/>
                  </a:cubicBezTo>
                  <a:cubicBezTo>
                    <a:pt x="420" y="112"/>
                    <a:pt x="413" y="102"/>
                    <a:pt x="401" y="95"/>
                  </a:cubicBezTo>
                  <a:cubicBezTo>
                    <a:pt x="249" y="9"/>
                    <a:pt x="249" y="9"/>
                    <a:pt x="249" y="9"/>
                  </a:cubicBezTo>
                  <a:cubicBezTo>
                    <a:pt x="239" y="3"/>
                    <a:pt x="225" y="0"/>
                    <a:pt x="210" y="0"/>
                  </a:cubicBezTo>
                  <a:cubicBezTo>
                    <a:pt x="195" y="0"/>
                    <a:pt x="181" y="3"/>
                    <a:pt x="171" y="9"/>
                  </a:cubicBezTo>
                  <a:cubicBezTo>
                    <a:pt x="19" y="95"/>
                    <a:pt x="19" y="95"/>
                    <a:pt x="19" y="95"/>
                  </a:cubicBezTo>
                  <a:cubicBezTo>
                    <a:pt x="7" y="102"/>
                    <a:pt x="0" y="112"/>
                    <a:pt x="0" y="123"/>
                  </a:cubicBezTo>
                  <a:cubicBezTo>
                    <a:pt x="0" y="133"/>
                    <a:pt x="7" y="144"/>
                    <a:pt x="19" y="150"/>
                  </a:cubicBezTo>
                  <a:close/>
                  <a:moveTo>
                    <a:pt x="29" y="111"/>
                  </a:moveTo>
                  <a:cubicBezTo>
                    <a:pt x="180" y="26"/>
                    <a:pt x="180" y="26"/>
                    <a:pt x="180" y="26"/>
                  </a:cubicBezTo>
                  <a:cubicBezTo>
                    <a:pt x="188" y="21"/>
                    <a:pt x="199" y="19"/>
                    <a:pt x="210" y="19"/>
                  </a:cubicBezTo>
                  <a:cubicBezTo>
                    <a:pt x="221" y="19"/>
                    <a:pt x="232" y="21"/>
                    <a:pt x="240" y="26"/>
                  </a:cubicBezTo>
                  <a:cubicBezTo>
                    <a:pt x="391" y="111"/>
                    <a:pt x="391" y="111"/>
                    <a:pt x="391" y="111"/>
                  </a:cubicBezTo>
                  <a:cubicBezTo>
                    <a:pt x="398" y="115"/>
                    <a:pt x="401" y="119"/>
                    <a:pt x="401" y="123"/>
                  </a:cubicBezTo>
                  <a:cubicBezTo>
                    <a:pt x="401" y="127"/>
                    <a:pt x="398" y="131"/>
                    <a:pt x="391" y="134"/>
                  </a:cubicBezTo>
                  <a:cubicBezTo>
                    <a:pt x="240" y="220"/>
                    <a:pt x="240" y="220"/>
                    <a:pt x="240" y="220"/>
                  </a:cubicBezTo>
                  <a:cubicBezTo>
                    <a:pt x="232" y="224"/>
                    <a:pt x="221" y="226"/>
                    <a:pt x="210" y="226"/>
                  </a:cubicBezTo>
                  <a:cubicBezTo>
                    <a:pt x="199" y="226"/>
                    <a:pt x="188" y="224"/>
                    <a:pt x="180" y="220"/>
                  </a:cubicBezTo>
                  <a:cubicBezTo>
                    <a:pt x="29" y="134"/>
                    <a:pt x="29" y="134"/>
                    <a:pt x="29" y="134"/>
                  </a:cubicBezTo>
                  <a:cubicBezTo>
                    <a:pt x="22" y="131"/>
                    <a:pt x="19" y="127"/>
                    <a:pt x="19" y="123"/>
                  </a:cubicBezTo>
                  <a:cubicBezTo>
                    <a:pt x="19" y="119"/>
                    <a:pt x="22" y="115"/>
                    <a:pt x="29" y="1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215">
              <a:extLst>
                <a:ext uri="{FF2B5EF4-FFF2-40B4-BE49-F238E27FC236}">
                  <a16:creationId xmlns="" xmlns:a16="http://schemas.microsoft.com/office/drawing/2014/main" id="{3FEC2FE1-2ADA-DDA9-E313-638EDBE7AF35}"/>
                </a:ext>
              </a:extLst>
            </p:cNvPr>
            <p:cNvSpPr>
              <a:spLocks/>
            </p:cNvSpPr>
            <p:nvPr/>
          </p:nvSpPr>
          <p:spPr bwMode="auto">
            <a:xfrm>
              <a:off x="7961313" y="3900488"/>
              <a:ext cx="417513" cy="152400"/>
            </a:xfrm>
            <a:custGeom>
              <a:avLst/>
              <a:gdLst>
                <a:gd name="T0" fmla="*/ 401 w 420"/>
                <a:gd name="T1" fmla="*/ 2 h 153"/>
                <a:gd name="T2" fmla="*/ 388 w 420"/>
                <a:gd name="T3" fmla="*/ 6 h 153"/>
                <a:gd name="T4" fmla="*/ 391 w 420"/>
                <a:gd name="T5" fmla="*/ 19 h 153"/>
                <a:gd name="T6" fmla="*/ 401 w 420"/>
                <a:gd name="T7" fmla="*/ 30 h 153"/>
                <a:gd name="T8" fmla="*/ 391 w 420"/>
                <a:gd name="T9" fmla="*/ 42 h 153"/>
                <a:gd name="T10" fmla="*/ 240 w 420"/>
                <a:gd name="T11" fmla="*/ 127 h 153"/>
                <a:gd name="T12" fmla="*/ 180 w 420"/>
                <a:gd name="T13" fmla="*/ 127 h 153"/>
                <a:gd name="T14" fmla="*/ 29 w 420"/>
                <a:gd name="T15" fmla="*/ 42 h 153"/>
                <a:gd name="T16" fmla="*/ 19 w 420"/>
                <a:gd name="T17" fmla="*/ 30 h 153"/>
                <a:gd name="T18" fmla="*/ 29 w 420"/>
                <a:gd name="T19" fmla="*/ 19 h 153"/>
                <a:gd name="T20" fmla="*/ 32 w 420"/>
                <a:gd name="T21" fmla="*/ 6 h 153"/>
                <a:gd name="T22" fmla="*/ 19 w 420"/>
                <a:gd name="T23" fmla="*/ 2 h 153"/>
                <a:gd name="T24" fmla="*/ 0 w 420"/>
                <a:gd name="T25" fmla="*/ 30 h 153"/>
                <a:gd name="T26" fmla="*/ 19 w 420"/>
                <a:gd name="T27" fmla="*/ 58 h 153"/>
                <a:gd name="T28" fmla="*/ 171 w 420"/>
                <a:gd name="T29" fmla="*/ 143 h 153"/>
                <a:gd name="T30" fmla="*/ 210 w 420"/>
                <a:gd name="T31" fmla="*/ 153 h 153"/>
                <a:gd name="T32" fmla="*/ 249 w 420"/>
                <a:gd name="T33" fmla="*/ 143 h 153"/>
                <a:gd name="T34" fmla="*/ 401 w 420"/>
                <a:gd name="T35" fmla="*/ 58 h 153"/>
                <a:gd name="T36" fmla="*/ 420 w 420"/>
                <a:gd name="T37" fmla="*/ 30 h 153"/>
                <a:gd name="T38" fmla="*/ 401 w 420"/>
                <a:gd name="T39" fmla="*/ 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0" h="153">
                  <a:moveTo>
                    <a:pt x="401" y="2"/>
                  </a:moveTo>
                  <a:cubicBezTo>
                    <a:pt x="396" y="0"/>
                    <a:pt x="390" y="1"/>
                    <a:pt x="388" y="6"/>
                  </a:cubicBezTo>
                  <a:cubicBezTo>
                    <a:pt x="385" y="10"/>
                    <a:pt x="387" y="16"/>
                    <a:pt x="391" y="19"/>
                  </a:cubicBezTo>
                  <a:cubicBezTo>
                    <a:pt x="398" y="22"/>
                    <a:pt x="401" y="26"/>
                    <a:pt x="401" y="30"/>
                  </a:cubicBezTo>
                  <a:cubicBezTo>
                    <a:pt x="401" y="34"/>
                    <a:pt x="398" y="38"/>
                    <a:pt x="391" y="42"/>
                  </a:cubicBezTo>
                  <a:cubicBezTo>
                    <a:pt x="240" y="127"/>
                    <a:pt x="240" y="127"/>
                    <a:pt x="240" y="127"/>
                  </a:cubicBezTo>
                  <a:cubicBezTo>
                    <a:pt x="224" y="136"/>
                    <a:pt x="196" y="136"/>
                    <a:pt x="180" y="127"/>
                  </a:cubicBezTo>
                  <a:cubicBezTo>
                    <a:pt x="29" y="42"/>
                    <a:pt x="29" y="42"/>
                    <a:pt x="29" y="42"/>
                  </a:cubicBezTo>
                  <a:cubicBezTo>
                    <a:pt x="22" y="38"/>
                    <a:pt x="19" y="34"/>
                    <a:pt x="19" y="30"/>
                  </a:cubicBezTo>
                  <a:cubicBezTo>
                    <a:pt x="19" y="26"/>
                    <a:pt x="22" y="22"/>
                    <a:pt x="29" y="19"/>
                  </a:cubicBezTo>
                  <a:cubicBezTo>
                    <a:pt x="33" y="16"/>
                    <a:pt x="35" y="10"/>
                    <a:pt x="32" y="6"/>
                  </a:cubicBezTo>
                  <a:cubicBezTo>
                    <a:pt x="30" y="1"/>
                    <a:pt x="24" y="0"/>
                    <a:pt x="19" y="2"/>
                  </a:cubicBezTo>
                  <a:cubicBezTo>
                    <a:pt x="7" y="9"/>
                    <a:pt x="0" y="19"/>
                    <a:pt x="0" y="30"/>
                  </a:cubicBezTo>
                  <a:cubicBezTo>
                    <a:pt x="0" y="41"/>
                    <a:pt x="7" y="51"/>
                    <a:pt x="19" y="58"/>
                  </a:cubicBezTo>
                  <a:cubicBezTo>
                    <a:pt x="171" y="143"/>
                    <a:pt x="171" y="143"/>
                    <a:pt x="171" y="143"/>
                  </a:cubicBezTo>
                  <a:cubicBezTo>
                    <a:pt x="182" y="150"/>
                    <a:pt x="196" y="153"/>
                    <a:pt x="210" y="153"/>
                  </a:cubicBezTo>
                  <a:cubicBezTo>
                    <a:pt x="224" y="153"/>
                    <a:pt x="238" y="150"/>
                    <a:pt x="249" y="143"/>
                  </a:cubicBezTo>
                  <a:cubicBezTo>
                    <a:pt x="401" y="58"/>
                    <a:pt x="401" y="58"/>
                    <a:pt x="401" y="58"/>
                  </a:cubicBezTo>
                  <a:cubicBezTo>
                    <a:pt x="413" y="51"/>
                    <a:pt x="420" y="41"/>
                    <a:pt x="420" y="30"/>
                  </a:cubicBezTo>
                  <a:cubicBezTo>
                    <a:pt x="420" y="19"/>
                    <a:pt x="413" y="9"/>
                    <a:pt x="40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216">
              <a:extLst>
                <a:ext uri="{FF2B5EF4-FFF2-40B4-BE49-F238E27FC236}">
                  <a16:creationId xmlns="" xmlns:a16="http://schemas.microsoft.com/office/drawing/2014/main" id="{8857B173-7954-6FC8-E20A-87D1632E447E}"/>
                </a:ext>
              </a:extLst>
            </p:cNvPr>
            <p:cNvSpPr>
              <a:spLocks/>
            </p:cNvSpPr>
            <p:nvPr/>
          </p:nvSpPr>
          <p:spPr bwMode="auto">
            <a:xfrm>
              <a:off x="7961313" y="3987800"/>
              <a:ext cx="417513" cy="152400"/>
            </a:xfrm>
            <a:custGeom>
              <a:avLst/>
              <a:gdLst>
                <a:gd name="T0" fmla="*/ 401 w 420"/>
                <a:gd name="T1" fmla="*/ 2 h 153"/>
                <a:gd name="T2" fmla="*/ 388 w 420"/>
                <a:gd name="T3" fmla="*/ 6 h 153"/>
                <a:gd name="T4" fmla="*/ 391 w 420"/>
                <a:gd name="T5" fmla="*/ 19 h 153"/>
                <a:gd name="T6" fmla="*/ 401 w 420"/>
                <a:gd name="T7" fmla="*/ 30 h 153"/>
                <a:gd name="T8" fmla="*/ 391 w 420"/>
                <a:gd name="T9" fmla="*/ 42 h 153"/>
                <a:gd name="T10" fmla="*/ 240 w 420"/>
                <a:gd name="T11" fmla="*/ 127 h 153"/>
                <a:gd name="T12" fmla="*/ 180 w 420"/>
                <a:gd name="T13" fmla="*/ 127 h 153"/>
                <a:gd name="T14" fmla="*/ 29 w 420"/>
                <a:gd name="T15" fmla="*/ 42 h 153"/>
                <a:gd name="T16" fmla="*/ 19 w 420"/>
                <a:gd name="T17" fmla="*/ 30 h 153"/>
                <a:gd name="T18" fmla="*/ 29 w 420"/>
                <a:gd name="T19" fmla="*/ 19 h 153"/>
                <a:gd name="T20" fmla="*/ 32 w 420"/>
                <a:gd name="T21" fmla="*/ 6 h 153"/>
                <a:gd name="T22" fmla="*/ 19 w 420"/>
                <a:gd name="T23" fmla="*/ 2 h 153"/>
                <a:gd name="T24" fmla="*/ 0 w 420"/>
                <a:gd name="T25" fmla="*/ 30 h 153"/>
                <a:gd name="T26" fmla="*/ 19 w 420"/>
                <a:gd name="T27" fmla="*/ 58 h 153"/>
                <a:gd name="T28" fmla="*/ 171 w 420"/>
                <a:gd name="T29" fmla="*/ 143 h 153"/>
                <a:gd name="T30" fmla="*/ 210 w 420"/>
                <a:gd name="T31" fmla="*/ 153 h 153"/>
                <a:gd name="T32" fmla="*/ 249 w 420"/>
                <a:gd name="T33" fmla="*/ 143 h 153"/>
                <a:gd name="T34" fmla="*/ 401 w 420"/>
                <a:gd name="T35" fmla="*/ 58 h 153"/>
                <a:gd name="T36" fmla="*/ 420 w 420"/>
                <a:gd name="T37" fmla="*/ 30 h 153"/>
                <a:gd name="T38" fmla="*/ 401 w 420"/>
                <a:gd name="T39" fmla="*/ 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0" h="153">
                  <a:moveTo>
                    <a:pt x="401" y="2"/>
                  </a:moveTo>
                  <a:cubicBezTo>
                    <a:pt x="396" y="0"/>
                    <a:pt x="390" y="1"/>
                    <a:pt x="388" y="6"/>
                  </a:cubicBezTo>
                  <a:cubicBezTo>
                    <a:pt x="385" y="10"/>
                    <a:pt x="387" y="16"/>
                    <a:pt x="391" y="19"/>
                  </a:cubicBezTo>
                  <a:cubicBezTo>
                    <a:pt x="398" y="22"/>
                    <a:pt x="401" y="26"/>
                    <a:pt x="401" y="30"/>
                  </a:cubicBezTo>
                  <a:cubicBezTo>
                    <a:pt x="401" y="34"/>
                    <a:pt x="398" y="38"/>
                    <a:pt x="391" y="42"/>
                  </a:cubicBezTo>
                  <a:cubicBezTo>
                    <a:pt x="240" y="127"/>
                    <a:pt x="240" y="127"/>
                    <a:pt x="240" y="127"/>
                  </a:cubicBezTo>
                  <a:cubicBezTo>
                    <a:pt x="224" y="136"/>
                    <a:pt x="196" y="136"/>
                    <a:pt x="180" y="127"/>
                  </a:cubicBezTo>
                  <a:cubicBezTo>
                    <a:pt x="29" y="42"/>
                    <a:pt x="29" y="42"/>
                    <a:pt x="29" y="42"/>
                  </a:cubicBezTo>
                  <a:cubicBezTo>
                    <a:pt x="22" y="38"/>
                    <a:pt x="19" y="34"/>
                    <a:pt x="19" y="30"/>
                  </a:cubicBezTo>
                  <a:cubicBezTo>
                    <a:pt x="19" y="26"/>
                    <a:pt x="22" y="22"/>
                    <a:pt x="29" y="19"/>
                  </a:cubicBezTo>
                  <a:cubicBezTo>
                    <a:pt x="33" y="16"/>
                    <a:pt x="35" y="10"/>
                    <a:pt x="32" y="6"/>
                  </a:cubicBezTo>
                  <a:cubicBezTo>
                    <a:pt x="30" y="1"/>
                    <a:pt x="24" y="0"/>
                    <a:pt x="19" y="2"/>
                  </a:cubicBezTo>
                  <a:cubicBezTo>
                    <a:pt x="7" y="9"/>
                    <a:pt x="0" y="19"/>
                    <a:pt x="0" y="30"/>
                  </a:cubicBezTo>
                  <a:cubicBezTo>
                    <a:pt x="0" y="41"/>
                    <a:pt x="7" y="51"/>
                    <a:pt x="19" y="58"/>
                  </a:cubicBezTo>
                  <a:cubicBezTo>
                    <a:pt x="171" y="143"/>
                    <a:pt x="171" y="143"/>
                    <a:pt x="171" y="143"/>
                  </a:cubicBezTo>
                  <a:cubicBezTo>
                    <a:pt x="182" y="150"/>
                    <a:pt x="196" y="153"/>
                    <a:pt x="210" y="153"/>
                  </a:cubicBezTo>
                  <a:cubicBezTo>
                    <a:pt x="224" y="153"/>
                    <a:pt x="238" y="150"/>
                    <a:pt x="249" y="143"/>
                  </a:cubicBezTo>
                  <a:cubicBezTo>
                    <a:pt x="401" y="58"/>
                    <a:pt x="401" y="58"/>
                    <a:pt x="401" y="58"/>
                  </a:cubicBezTo>
                  <a:cubicBezTo>
                    <a:pt x="413" y="51"/>
                    <a:pt x="420" y="41"/>
                    <a:pt x="420" y="30"/>
                  </a:cubicBezTo>
                  <a:cubicBezTo>
                    <a:pt x="420" y="19"/>
                    <a:pt x="413" y="9"/>
                    <a:pt x="40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aphicFrame>
        <p:nvGraphicFramePr>
          <p:cNvPr id="9" name="Таблица 8">
            <a:extLst>
              <a:ext uri="{FF2B5EF4-FFF2-40B4-BE49-F238E27FC236}">
                <a16:creationId xmlns="" xmlns:a16="http://schemas.microsoft.com/office/drawing/2014/main" id="{059EAA6C-6B71-DE63-2D84-6E50A0DDA849}"/>
              </a:ext>
            </a:extLst>
          </p:cNvPr>
          <p:cNvGraphicFramePr>
            <a:graphicFrameLocks noGrp="1"/>
          </p:cNvGraphicFramePr>
          <p:nvPr>
            <p:extLst>
              <p:ext uri="{D42A27DB-BD31-4B8C-83A1-F6EECF244321}">
                <p14:modId xmlns:p14="http://schemas.microsoft.com/office/powerpoint/2010/main" val="2128197441"/>
              </p:ext>
            </p:extLst>
          </p:nvPr>
        </p:nvGraphicFramePr>
        <p:xfrm>
          <a:off x="316962" y="2124236"/>
          <a:ext cx="5773872" cy="4289497"/>
        </p:xfrm>
        <a:graphic>
          <a:graphicData uri="http://schemas.openxmlformats.org/drawingml/2006/table">
            <a:tbl>
              <a:tblPr firstRow="1" firstCol="1" bandRow="1">
                <a:tableStyleId>{5C22544A-7EE6-4342-B048-85BDC9FD1C3A}</a:tableStyleId>
              </a:tblPr>
              <a:tblGrid>
                <a:gridCol w="3077167">
                  <a:extLst>
                    <a:ext uri="{9D8B030D-6E8A-4147-A177-3AD203B41FA5}">
                      <a16:colId xmlns="" xmlns:a16="http://schemas.microsoft.com/office/drawing/2014/main" val="2745130186"/>
                    </a:ext>
                  </a:extLst>
                </a:gridCol>
                <a:gridCol w="2696705">
                  <a:extLst>
                    <a:ext uri="{9D8B030D-6E8A-4147-A177-3AD203B41FA5}">
                      <a16:colId xmlns="" xmlns:a16="http://schemas.microsoft.com/office/drawing/2014/main" val="3164800212"/>
                    </a:ext>
                  </a:extLst>
                </a:gridCol>
              </a:tblGrid>
              <a:tr h="972294">
                <a:tc>
                  <a:txBody>
                    <a:bodyPr/>
                    <a:lstStyle/>
                    <a:p>
                      <a:pPr algn="l"/>
                      <a:r>
                        <a:rPr lang="kk-KZ" sz="1600" kern="100" dirty="0" smtClean="0">
                          <a:solidFill>
                            <a:schemeClr val="accent1">
                              <a:lumMod val="50000"/>
                            </a:schemeClr>
                          </a:solidFill>
                          <a:effectLst/>
                          <a:latin typeface="Arial" panose="020B0604020202020204" pitchFamily="34" charset="0"/>
                          <a:cs typeface="Arial" panose="020B0604020202020204" pitchFamily="34" charset="0"/>
                        </a:rPr>
                        <a:t>Жоспардың құрылымы</a:t>
                      </a:r>
                      <a:endParaRPr lang="ru-RU" sz="1600" kern="1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a:txBody>
                  <a:tcPr marL="49952" marR="49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kk-KZ" sz="1400" kern="100" dirty="0">
                          <a:effectLst/>
                          <a:latin typeface="Arial" panose="020B0604020202020204" pitchFamily="34" charset="0"/>
                          <a:cs typeface="Arial" panose="020B0604020202020204" pitchFamily="34" charset="0"/>
                        </a:rPr>
                        <a:t> </a:t>
                      </a:r>
                      <a:endParaRPr lang="ru-RU" sz="1400" kern="100" dirty="0">
                        <a:effectLst/>
                        <a:latin typeface="Arial" panose="020B0604020202020204" pitchFamily="34" charset="0"/>
                        <a:ea typeface="Times New Roman" panose="02020603050405020304" pitchFamily="18" charset="0"/>
                        <a:cs typeface="Arial" panose="020B0604020202020204" pitchFamily="34" charset="0"/>
                      </a:endParaRPr>
                    </a:p>
                  </a:txBody>
                  <a:tcPr marL="49952" marR="49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608726019"/>
                  </a:ext>
                </a:extLst>
              </a:tr>
              <a:tr h="1032125">
                <a:tc>
                  <a:txBody>
                    <a:bodyPr/>
                    <a:lstStyle/>
                    <a:p>
                      <a:pPr algn="l"/>
                      <a:r>
                        <a:rPr lang="kk-KZ" sz="1600" kern="100" dirty="0" smtClean="0">
                          <a:solidFill>
                            <a:schemeClr val="accent1">
                              <a:lumMod val="50000"/>
                            </a:schemeClr>
                          </a:solidFill>
                          <a:effectLst/>
                          <a:latin typeface="Arial" panose="020B0604020202020204" pitchFamily="34" charset="0"/>
                          <a:cs typeface="Arial" panose="020B0604020202020204" pitchFamily="34" charset="0"/>
                        </a:rPr>
                        <a:t>Жоспардың түйінді идеялары</a:t>
                      </a:r>
                      <a:endParaRPr lang="ru-RU" sz="1600" kern="1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a:txBody>
                  <a:tcPr marL="49952" marR="49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kk-KZ" sz="1400" kern="100" dirty="0">
                          <a:effectLst/>
                          <a:latin typeface="Arial" panose="020B0604020202020204" pitchFamily="34" charset="0"/>
                          <a:cs typeface="Arial" panose="020B0604020202020204" pitchFamily="34" charset="0"/>
                        </a:rPr>
                        <a:t> </a:t>
                      </a:r>
                      <a:endParaRPr lang="ru-RU" sz="1400" kern="100" dirty="0">
                        <a:effectLst/>
                        <a:latin typeface="Arial" panose="020B0604020202020204" pitchFamily="34" charset="0"/>
                        <a:ea typeface="Times New Roman" panose="02020603050405020304" pitchFamily="18" charset="0"/>
                        <a:cs typeface="Arial" panose="020B0604020202020204" pitchFamily="34" charset="0"/>
                      </a:endParaRPr>
                    </a:p>
                  </a:txBody>
                  <a:tcPr marL="49952" marR="49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505780758"/>
                  </a:ext>
                </a:extLst>
              </a:tr>
              <a:tr h="1230426">
                <a:tc>
                  <a:txBody>
                    <a:bodyPr/>
                    <a:lstStyle/>
                    <a:p>
                      <a:pPr algn="l"/>
                      <a:r>
                        <a:rPr lang="kk-KZ" sz="1600" kern="100" dirty="0">
                          <a:solidFill>
                            <a:schemeClr val="accent1">
                              <a:lumMod val="50000"/>
                            </a:schemeClr>
                          </a:solidFill>
                          <a:effectLst/>
                          <a:latin typeface="Arial" panose="020B0604020202020204" pitchFamily="34" charset="0"/>
                          <a:cs typeface="Arial" panose="020B0604020202020204" pitchFamily="34" charset="0"/>
                        </a:rPr>
                        <a:t>Құндылықтар және </a:t>
                      </a:r>
                      <a:r>
                        <a:rPr lang="kk-KZ" sz="1600" kern="100" dirty="0" smtClean="0">
                          <a:solidFill>
                            <a:schemeClr val="accent1">
                              <a:lumMod val="50000"/>
                            </a:schemeClr>
                          </a:solidFill>
                          <a:effectLst/>
                          <a:latin typeface="Arial" panose="020B0604020202020204" pitchFamily="34" charset="0"/>
                          <a:cs typeface="Arial" panose="020B0604020202020204" pitchFamily="34" charset="0"/>
                        </a:rPr>
                        <a:t>құзыреттіліктер</a:t>
                      </a:r>
                      <a:endParaRPr lang="ru-RU" sz="1600" kern="1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a:txBody>
                  <a:tcPr marL="49952" marR="49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kk-KZ" sz="1400" kern="100" dirty="0">
                          <a:effectLst/>
                          <a:latin typeface="Arial" panose="020B0604020202020204" pitchFamily="34" charset="0"/>
                          <a:cs typeface="Arial" panose="020B0604020202020204" pitchFamily="34" charset="0"/>
                        </a:rPr>
                        <a:t> </a:t>
                      </a:r>
                      <a:endParaRPr lang="ru-RU" sz="1400" kern="100" dirty="0">
                        <a:effectLst/>
                        <a:latin typeface="Arial" panose="020B0604020202020204" pitchFamily="34" charset="0"/>
                        <a:ea typeface="Times New Roman" panose="02020603050405020304" pitchFamily="18" charset="0"/>
                        <a:cs typeface="Arial" panose="020B0604020202020204" pitchFamily="34" charset="0"/>
                      </a:endParaRPr>
                    </a:p>
                  </a:txBody>
                  <a:tcPr marL="49952" marR="49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834531716"/>
                  </a:ext>
                </a:extLst>
              </a:tr>
              <a:tr h="1054652">
                <a:tc>
                  <a:txBody>
                    <a:bodyPr/>
                    <a:lstStyle/>
                    <a:p>
                      <a:pPr algn="l"/>
                      <a:r>
                        <a:rPr lang="kk-KZ" sz="1600" kern="100" dirty="0">
                          <a:solidFill>
                            <a:schemeClr val="accent1">
                              <a:lumMod val="50000"/>
                            </a:schemeClr>
                          </a:solidFill>
                          <a:effectLst/>
                          <a:latin typeface="Arial" panose="020B0604020202020204" pitchFamily="34" charset="0"/>
                          <a:cs typeface="Arial" panose="020B0604020202020204" pitchFamily="34" charset="0"/>
                        </a:rPr>
                        <a:t>Іске асыру механизмдері  </a:t>
                      </a:r>
                      <a:endParaRPr lang="ru-RU" sz="1600" kern="100" dirty="0">
                        <a:solidFill>
                          <a:schemeClr val="accent1">
                            <a:lumMod val="50000"/>
                          </a:schemeClr>
                        </a:solidFill>
                        <a:effectLst/>
                        <a:latin typeface="Arial" panose="020B0604020202020204" pitchFamily="34" charset="0"/>
                        <a:cs typeface="Arial" panose="020B0604020202020204" pitchFamily="34" charset="0"/>
                      </a:endParaRPr>
                    </a:p>
                    <a:p>
                      <a:pPr algn="l"/>
                      <a:r>
                        <a:rPr lang="kk-KZ" sz="1600" kern="100" dirty="0">
                          <a:solidFill>
                            <a:schemeClr val="accent1">
                              <a:lumMod val="50000"/>
                            </a:schemeClr>
                          </a:solidFill>
                          <a:effectLst/>
                          <a:latin typeface="Arial" panose="020B0604020202020204" pitchFamily="34" charset="0"/>
                          <a:cs typeface="Arial" panose="020B0604020202020204" pitchFamily="34" charset="0"/>
                        </a:rPr>
                        <a:t> </a:t>
                      </a:r>
                      <a:endParaRPr lang="ru-RU" sz="1600" kern="1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a:txBody>
                  <a:tcPr marL="49952" marR="49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kk-KZ" sz="1400" kern="100" dirty="0">
                          <a:effectLst/>
                          <a:latin typeface="Arial" panose="020B0604020202020204" pitchFamily="34" charset="0"/>
                          <a:cs typeface="Arial" panose="020B0604020202020204" pitchFamily="34" charset="0"/>
                        </a:rPr>
                        <a:t> </a:t>
                      </a:r>
                      <a:endParaRPr lang="ru-RU" sz="1400" kern="100" dirty="0">
                        <a:effectLst/>
                        <a:latin typeface="Arial" panose="020B0604020202020204" pitchFamily="34" charset="0"/>
                        <a:ea typeface="Times New Roman" panose="02020603050405020304" pitchFamily="18" charset="0"/>
                        <a:cs typeface="Arial" panose="020B0604020202020204" pitchFamily="34" charset="0"/>
                      </a:endParaRPr>
                    </a:p>
                  </a:txBody>
                  <a:tcPr marL="49952" marR="499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5407322"/>
                  </a:ext>
                </a:extLst>
              </a:tr>
            </a:tbl>
          </a:graphicData>
        </a:graphic>
      </p:graphicFrame>
      <p:sp>
        <p:nvSpPr>
          <p:cNvPr id="12" name="TextBox 11">
            <a:extLst>
              <a:ext uri="{FF2B5EF4-FFF2-40B4-BE49-F238E27FC236}">
                <a16:creationId xmlns="" xmlns:a16="http://schemas.microsoft.com/office/drawing/2014/main" id="{E4DE630A-FA37-ADBB-26C8-5BD3ADE2102E}"/>
              </a:ext>
            </a:extLst>
          </p:cNvPr>
          <p:cNvSpPr txBox="1"/>
          <p:nvPr/>
        </p:nvSpPr>
        <p:spPr>
          <a:xfrm>
            <a:off x="6443705" y="2373055"/>
            <a:ext cx="5385661" cy="1754326"/>
          </a:xfrm>
          <a:prstGeom prst="rect">
            <a:avLst/>
          </a:prstGeom>
          <a:noFill/>
        </p:spPr>
        <p:txBody>
          <a:bodyPr wrap="square">
            <a:spAutoFit/>
          </a:bodyPr>
          <a:lstStyle/>
          <a:p>
            <a:r>
              <a:rPr lang="kk-KZ" sz="1800" dirty="0">
                <a:effectLst/>
                <a:latin typeface="Arial" panose="020B0604020202020204" pitchFamily="34" charset="0"/>
                <a:ea typeface="Times New Roman" panose="02020603050405020304" pitchFamily="18" charset="0"/>
                <a:cs typeface="Arial" panose="020B0604020202020204" pitchFamily="34" charset="0"/>
              </a:rPr>
              <a:t>  </a:t>
            </a:r>
            <a:endParaRPr lang="ru-RU" sz="160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buAutoNum type="arabicPeriod"/>
            </a:pPr>
            <a:r>
              <a:rPr lang="kk-KZ" sz="1800" kern="0" dirty="0">
                <a:effectLst/>
                <a:latin typeface="Arial" panose="020B0604020202020204" pitchFamily="34" charset="0"/>
                <a:ea typeface="Times New Roman" panose="02020603050405020304" pitchFamily="18" charset="0"/>
                <a:cs typeface="Arial" panose="020B0604020202020204" pitchFamily="34" charset="0"/>
              </a:rPr>
              <a:t>«Біртұтас тәрбие» бағдарламасын іске асырудағы өзініңіздің рөліңізді анықтаңыз </a:t>
            </a:r>
          </a:p>
          <a:p>
            <a:pPr marL="342900" indent="-342900">
              <a:buAutoNum type="arabicPeriod"/>
            </a:pPr>
            <a:endParaRPr lang="kk-KZ" kern="0" dirty="0">
              <a:latin typeface="Arial" panose="020B0604020202020204" pitchFamily="34" charset="0"/>
              <a:cs typeface="Arial" panose="020B0604020202020204" pitchFamily="34" charset="0"/>
            </a:endParaRPr>
          </a:p>
          <a:p>
            <a:pPr marL="342900" indent="-342900">
              <a:buAutoNum type="arabicPeriod"/>
            </a:pPr>
            <a:r>
              <a:rPr lang="kk-KZ" sz="1800" kern="0" dirty="0">
                <a:effectLst/>
                <a:latin typeface="Arial" panose="020B0604020202020204" pitchFamily="34" charset="0"/>
                <a:ea typeface="Times New Roman" panose="02020603050405020304" pitchFamily="18" charset="0"/>
                <a:cs typeface="Arial" panose="020B0604020202020204" pitchFamily="34" charset="0"/>
              </a:rPr>
              <a:t>Бағдарламаны табысты іске асыруға қажетті ресурстарды анықтаңыз </a:t>
            </a:r>
            <a:endParaRPr lang="ru-RU"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 xmlns:a16="http://schemas.microsoft.com/office/drawing/2014/main" id="{3DBA6290-51A3-164F-F5FA-CE88B92778F8}"/>
              </a:ext>
            </a:extLst>
          </p:cNvPr>
          <p:cNvSpPr txBox="1"/>
          <p:nvPr/>
        </p:nvSpPr>
        <p:spPr>
          <a:xfrm>
            <a:off x="7276455" y="1898955"/>
            <a:ext cx="3122908" cy="369332"/>
          </a:xfrm>
          <a:prstGeom prst="rect">
            <a:avLst/>
          </a:prstGeom>
          <a:noFill/>
        </p:spPr>
        <p:txBody>
          <a:bodyPr wrap="square">
            <a:spAutoFit/>
          </a:bodyPr>
          <a:lstStyle/>
          <a:p>
            <a:r>
              <a:rPr lang="kk-KZ" sz="1800" b="1"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ҚОРЫТЫНДЫ</a:t>
            </a:r>
            <a:endParaRPr lang="ru-RU" b="1" dirty="0">
              <a:solidFill>
                <a:schemeClr val="accent1">
                  <a:lumMod val="50000"/>
                </a:schemeClr>
              </a:solidFill>
            </a:endParaRPr>
          </a:p>
        </p:txBody>
      </p:sp>
      <p:sp>
        <p:nvSpPr>
          <p:cNvPr id="15" name="Freeform 73">
            <a:extLst>
              <a:ext uri="{FF2B5EF4-FFF2-40B4-BE49-F238E27FC236}">
                <a16:creationId xmlns="" xmlns:a16="http://schemas.microsoft.com/office/drawing/2014/main" id="{29CEDC89-17CC-4614-8BAE-6953FC8A5E0A}"/>
              </a:ext>
            </a:extLst>
          </p:cNvPr>
          <p:cNvSpPr>
            <a:spLocks noEditPoints="1"/>
          </p:cNvSpPr>
          <p:nvPr/>
        </p:nvSpPr>
        <p:spPr bwMode="auto">
          <a:xfrm>
            <a:off x="6443705" y="1662418"/>
            <a:ext cx="712353" cy="710637"/>
          </a:xfrm>
          <a:custGeom>
            <a:avLst/>
            <a:gdLst>
              <a:gd name="T0" fmla="*/ 176 w 353"/>
              <a:gd name="T1" fmla="*/ 221 h 353"/>
              <a:gd name="T2" fmla="*/ 102 w 353"/>
              <a:gd name="T3" fmla="*/ 147 h 353"/>
              <a:gd name="T4" fmla="*/ 96 w 353"/>
              <a:gd name="T5" fmla="*/ 145 h 353"/>
              <a:gd name="T6" fmla="*/ 88 w 353"/>
              <a:gd name="T7" fmla="*/ 153 h 353"/>
              <a:gd name="T8" fmla="*/ 90 w 353"/>
              <a:gd name="T9" fmla="*/ 158 h 353"/>
              <a:gd name="T10" fmla="*/ 170 w 353"/>
              <a:gd name="T11" fmla="*/ 239 h 353"/>
              <a:gd name="T12" fmla="*/ 176 w 353"/>
              <a:gd name="T13" fmla="*/ 241 h 353"/>
              <a:gd name="T14" fmla="*/ 182 w 353"/>
              <a:gd name="T15" fmla="*/ 238 h 353"/>
              <a:gd name="T16" fmla="*/ 182 w 353"/>
              <a:gd name="T17" fmla="*/ 238 h 353"/>
              <a:gd name="T18" fmla="*/ 316 w 353"/>
              <a:gd name="T19" fmla="*/ 98 h 353"/>
              <a:gd name="T20" fmla="*/ 316 w 353"/>
              <a:gd name="T21" fmla="*/ 98 h 353"/>
              <a:gd name="T22" fmla="*/ 328 w 353"/>
              <a:gd name="T23" fmla="*/ 86 h 353"/>
              <a:gd name="T24" fmla="*/ 327 w 353"/>
              <a:gd name="T25" fmla="*/ 86 h 353"/>
              <a:gd name="T26" fmla="*/ 351 w 353"/>
              <a:gd name="T27" fmla="*/ 62 h 353"/>
              <a:gd name="T28" fmla="*/ 351 w 353"/>
              <a:gd name="T29" fmla="*/ 62 h 353"/>
              <a:gd name="T30" fmla="*/ 353 w 353"/>
              <a:gd name="T31" fmla="*/ 56 h 353"/>
              <a:gd name="T32" fmla="*/ 345 w 353"/>
              <a:gd name="T33" fmla="*/ 48 h 353"/>
              <a:gd name="T34" fmla="*/ 339 w 353"/>
              <a:gd name="T35" fmla="*/ 51 h 353"/>
              <a:gd name="T36" fmla="*/ 339 w 353"/>
              <a:gd name="T37" fmla="*/ 51 h 353"/>
              <a:gd name="T38" fmla="*/ 318 w 353"/>
              <a:gd name="T39" fmla="*/ 72 h 353"/>
              <a:gd name="T40" fmla="*/ 318 w 353"/>
              <a:gd name="T41" fmla="*/ 72 h 353"/>
              <a:gd name="T42" fmla="*/ 307 w 353"/>
              <a:gd name="T43" fmla="*/ 84 h 353"/>
              <a:gd name="T44" fmla="*/ 307 w 353"/>
              <a:gd name="T45" fmla="*/ 84 h 353"/>
              <a:gd name="T46" fmla="*/ 176 w 353"/>
              <a:gd name="T47" fmla="*/ 221 h 353"/>
              <a:gd name="T48" fmla="*/ 339 w 353"/>
              <a:gd name="T49" fmla="*/ 109 h 353"/>
              <a:gd name="T50" fmla="*/ 327 w 353"/>
              <a:gd name="T51" fmla="*/ 109 h 353"/>
              <a:gd name="T52" fmla="*/ 325 w 353"/>
              <a:gd name="T53" fmla="*/ 117 h 353"/>
              <a:gd name="T54" fmla="*/ 325 w 353"/>
              <a:gd name="T55" fmla="*/ 117 h 353"/>
              <a:gd name="T56" fmla="*/ 337 w 353"/>
              <a:gd name="T57" fmla="*/ 177 h 353"/>
              <a:gd name="T58" fmla="*/ 176 w 353"/>
              <a:gd name="T59" fmla="*/ 337 h 353"/>
              <a:gd name="T60" fmla="*/ 16 w 353"/>
              <a:gd name="T61" fmla="*/ 177 h 353"/>
              <a:gd name="T62" fmla="*/ 176 w 353"/>
              <a:gd name="T63" fmla="*/ 16 h 353"/>
              <a:gd name="T64" fmla="*/ 292 w 353"/>
              <a:gd name="T65" fmla="*/ 65 h 353"/>
              <a:gd name="T66" fmla="*/ 292 w 353"/>
              <a:gd name="T67" fmla="*/ 65 h 353"/>
              <a:gd name="T68" fmla="*/ 303 w 353"/>
              <a:gd name="T69" fmla="*/ 65 h 353"/>
              <a:gd name="T70" fmla="*/ 303 w 353"/>
              <a:gd name="T71" fmla="*/ 54 h 353"/>
              <a:gd name="T72" fmla="*/ 302 w 353"/>
              <a:gd name="T73" fmla="*/ 53 h 353"/>
              <a:gd name="T74" fmla="*/ 176 w 353"/>
              <a:gd name="T75" fmla="*/ 0 h 353"/>
              <a:gd name="T76" fmla="*/ 0 w 353"/>
              <a:gd name="T77" fmla="*/ 177 h 353"/>
              <a:gd name="T78" fmla="*/ 176 w 353"/>
              <a:gd name="T79" fmla="*/ 353 h 353"/>
              <a:gd name="T80" fmla="*/ 353 w 353"/>
              <a:gd name="T81" fmla="*/ 177 h 353"/>
              <a:gd name="T82" fmla="*/ 341 w 353"/>
              <a:gd name="T83" fmla="*/ 112 h 353"/>
              <a:gd name="T84" fmla="*/ 339 w 353"/>
              <a:gd name="T85" fmla="*/ 109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3" h="353">
                <a:moveTo>
                  <a:pt x="176" y="221"/>
                </a:moveTo>
                <a:cubicBezTo>
                  <a:pt x="102" y="147"/>
                  <a:pt x="102" y="147"/>
                  <a:pt x="102" y="147"/>
                </a:cubicBezTo>
                <a:cubicBezTo>
                  <a:pt x="100" y="146"/>
                  <a:pt x="98" y="145"/>
                  <a:pt x="96" y="145"/>
                </a:cubicBezTo>
                <a:cubicBezTo>
                  <a:pt x="91" y="145"/>
                  <a:pt x="88" y="148"/>
                  <a:pt x="88" y="153"/>
                </a:cubicBezTo>
                <a:cubicBezTo>
                  <a:pt x="88" y="155"/>
                  <a:pt x="89" y="157"/>
                  <a:pt x="90" y="158"/>
                </a:cubicBezTo>
                <a:cubicBezTo>
                  <a:pt x="170" y="239"/>
                  <a:pt x="170" y="239"/>
                  <a:pt x="170" y="239"/>
                </a:cubicBezTo>
                <a:cubicBezTo>
                  <a:pt x="172" y="240"/>
                  <a:pt x="174" y="241"/>
                  <a:pt x="176" y="241"/>
                </a:cubicBezTo>
                <a:cubicBezTo>
                  <a:pt x="178" y="241"/>
                  <a:pt x="180" y="240"/>
                  <a:pt x="182" y="238"/>
                </a:cubicBezTo>
                <a:cubicBezTo>
                  <a:pt x="182" y="238"/>
                  <a:pt x="182" y="238"/>
                  <a:pt x="182" y="238"/>
                </a:cubicBezTo>
                <a:cubicBezTo>
                  <a:pt x="316" y="98"/>
                  <a:pt x="316" y="98"/>
                  <a:pt x="316" y="98"/>
                </a:cubicBezTo>
                <a:cubicBezTo>
                  <a:pt x="316" y="98"/>
                  <a:pt x="316" y="98"/>
                  <a:pt x="316" y="98"/>
                </a:cubicBezTo>
                <a:cubicBezTo>
                  <a:pt x="328" y="86"/>
                  <a:pt x="328" y="86"/>
                  <a:pt x="328" y="86"/>
                </a:cubicBezTo>
                <a:cubicBezTo>
                  <a:pt x="328" y="86"/>
                  <a:pt x="328" y="86"/>
                  <a:pt x="327" y="86"/>
                </a:cubicBezTo>
                <a:cubicBezTo>
                  <a:pt x="351" y="62"/>
                  <a:pt x="351" y="62"/>
                  <a:pt x="351" y="62"/>
                </a:cubicBezTo>
                <a:cubicBezTo>
                  <a:pt x="351" y="62"/>
                  <a:pt x="351" y="62"/>
                  <a:pt x="351" y="62"/>
                </a:cubicBezTo>
                <a:cubicBezTo>
                  <a:pt x="352" y="60"/>
                  <a:pt x="353" y="58"/>
                  <a:pt x="353" y="56"/>
                </a:cubicBezTo>
                <a:cubicBezTo>
                  <a:pt x="353" y="52"/>
                  <a:pt x="349" y="48"/>
                  <a:pt x="345" y="48"/>
                </a:cubicBezTo>
                <a:cubicBezTo>
                  <a:pt x="342" y="48"/>
                  <a:pt x="340" y="49"/>
                  <a:pt x="339" y="51"/>
                </a:cubicBezTo>
                <a:cubicBezTo>
                  <a:pt x="339" y="51"/>
                  <a:pt x="339" y="51"/>
                  <a:pt x="339" y="51"/>
                </a:cubicBezTo>
                <a:cubicBezTo>
                  <a:pt x="318" y="72"/>
                  <a:pt x="318" y="72"/>
                  <a:pt x="318" y="72"/>
                </a:cubicBezTo>
                <a:cubicBezTo>
                  <a:pt x="318" y="72"/>
                  <a:pt x="318" y="72"/>
                  <a:pt x="318" y="72"/>
                </a:cubicBezTo>
                <a:cubicBezTo>
                  <a:pt x="307" y="84"/>
                  <a:pt x="307" y="84"/>
                  <a:pt x="307" y="84"/>
                </a:cubicBezTo>
                <a:cubicBezTo>
                  <a:pt x="307" y="84"/>
                  <a:pt x="307" y="84"/>
                  <a:pt x="307" y="84"/>
                </a:cubicBezTo>
                <a:lnTo>
                  <a:pt x="176" y="221"/>
                </a:lnTo>
                <a:close/>
                <a:moveTo>
                  <a:pt x="339" y="109"/>
                </a:moveTo>
                <a:cubicBezTo>
                  <a:pt x="335" y="106"/>
                  <a:pt x="330" y="106"/>
                  <a:pt x="327" y="109"/>
                </a:cubicBezTo>
                <a:cubicBezTo>
                  <a:pt x="325" y="111"/>
                  <a:pt x="324" y="115"/>
                  <a:pt x="325" y="117"/>
                </a:cubicBezTo>
                <a:cubicBezTo>
                  <a:pt x="325" y="117"/>
                  <a:pt x="325" y="117"/>
                  <a:pt x="325" y="117"/>
                </a:cubicBezTo>
                <a:cubicBezTo>
                  <a:pt x="333" y="136"/>
                  <a:pt x="337" y="156"/>
                  <a:pt x="337" y="177"/>
                </a:cubicBezTo>
                <a:cubicBezTo>
                  <a:pt x="337" y="265"/>
                  <a:pt x="265" y="337"/>
                  <a:pt x="176" y="337"/>
                </a:cubicBezTo>
                <a:cubicBezTo>
                  <a:pt x="88" y="337"/>
                  <a:pt x="16" y="265"/>
                  <a:pt x="16" y="177"/>
                </a:cubicBezTo>
                <a:cubicBezTo>
                  <a:pt x="16" y="88"/>
                  <a:pt x="88" y="16"/>
                  <a:pt x="176" y="16"/>
                </a:cubicBezTo>
                <a:cubicBezTo>
                  <a:pt x="222" y="16"/>
                  <a:pt x="262" y="35"/>
                  <a:pt x="292" y="65"/>
                </a:cubicBezTo>
                <a:cubicBezTo>
                  <a:pt x="292" y="65"/>
                  <a:pt x="292" y="65"/>
                  <a:pt x="292" y="65"/>
                </a:cubicBezTo>
                <a:cubicBezTo>
                  <a:pt x="295" y="68"/>
                  <a:pt x="300" y="68"/>
                  <a:pt x="303" y="65"/>
                </a:cubicBezTo>
                <a:cubicBezTo>
                  <a:pt x="306" y="62"/>
                  <a:pt x="306" y="57"/>
                  <a:pt x="303" y="54"/>
                </a:cubicBezTo>
                <a:cubicBezTo>
                  <a:pt x="302" y="53"/>
                  <a:pt x="302" y="53"/>
                  <a:pt x="302" y="53"/>
                </a:cubicBezTo>
                <a:cubicBezTo>
                  <a:pt x="270" y="20"/>
                  <a:pt x="225" y="0"/>
                  <a:pt x="176" y="0"/>
                </a:cubicBezTo>
                <a:cubicBezTo>
                  <a:pt x="79" y="0"/>
                  <a:pt x="0" y="79"/>
                  <a:pt x="0" y="177"/>
                </a:cubicBezTo>
                <a:cubicBezTo>
                  <a:pt x="0" y="274"/>
                  <a:pt x="79" y="353"/>
                  <a:pt x="176" y="353"/>
                </a:cubicBezTo>
                <a:cubicBezTo>
                  <a:pt x="274" y="353"/>
                  <a:pt x="353" y="274"/>
                  <a:pt x="353" y="177"/>
                </a:cubicBezTo>
                <a:cubicBezTo>
                  <a:pt x="353" y="154"/>
                  <a:pt x="348" y="132"/>
                  <a:pt x="341" y="112"/>
                </a:cubicBezTo>
                <a:cubicBezTo>
                  <a:pt x="340" y="111"/>
                  <a:pt x="340" y="110"/>
                  <a:pt x="339" y="109"/>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59">
            <a:extLst>
              <a:ext uri="{FF2B5EF4-FFF2-40B4-BE49-F238E27FC236}">
                <a16:creationId xmlns="" xmlns:a16="http://schemas.microsoft.com/office/drawing/2014/main" id="{CE6FD8A0-7F76-480C-EEB3-926E0125292E}"/>
              </a:ext>
            </a:extLst>
          </p:cNvPr>
          <p:cNvSpPr>
            <a:spLocks noEditPoints="1"/>
          </p:cNvSpPr>
          <p:nvPr/>
        </p:nvSpPr>
        <p:spPr bwMode="auto">
          <a:xfrm>
            <a:off x="491863" y="1532841"/>
            <a:ext cx="433388" cy="433388"/>
          </a:xfrm>
          <a:custGeom>
            <a:avLst/>
            <a:gdLst>
              <a:gd name="T0" fmla="*/ 289 w 353"/>
              <a:gd name="T1" fmla="*/ 176 h 353"/>
              <a:gd name="T2" fmla="*/ 305 w 353"/>
              <a:gd name="T3" fmla="*/ 176 h 353"/>
              <a:gd name="T4" fmla="*/ 121 w 353"/>
              <a:gd name="T5" fmla="*/ 274 h 353"/>
              <a:gd name="T6" fmla="*/ 113 w 353"/>
              <a:gd name="T7" fmla="*/ 288 h 353"/>
              <a:gd name="T8" fmla="*/ 121 w 353"/>
              <a:gd name="T9" fmla="*/ 274 h 353"/>
              <a:gd name="T10" fmla="*/ 66 w 353"/>
              <a:gd name="T11" fmla="*/ 241 h 353"/>
              <a:gd name="T12" fmla="*/ 80 w 353"/>
              <a:gd name="T13" fmla="*/ 233 h 353"/>
              <a:gd name="T14" fmla="*/ 113 w 353"/>
              <a:gd name="T15" fmla="*/ 65 h 353"/>
              <a:gd name="T16" fmla="*/ 121 w 353"/>
              <a:gd name="T17" fmla="*/ 79 h 353"/>
              <a:gd name="T18" fmla="*/ 113 w 353"/>
              <a:gd name="T19" fmla="*/ 65 h 353"/>
              <a:gd name="T20" fmla="*/ 48 w 353"/>
              <a:gd name="T21" fmla="*/ 176 h 353"/>
              <a:gd name="T22" fmla="*/ 64 w 353"/>
              <a:gd name="T23" fmla="*/ 176 h 353"/>
              <a:gd name="T24" fmla="*/ 233 w 353"/>
              <a:gd name="T25" fmla="*/ 79 h 353"/>
              <a:gd name="T26" fmla="*/ 241 w 353"/>
              <a:gd name="T27" fmla="*/ 65 h 353"/>
              <a:gd name="T28" fmla="*/ 233 w 353"/>
              <a:gd name="T29" fmla="*/ 79 h 353"/>
              <a:gd name="T30" fmla="*/ 66 w 353"/>
              <a:gd name="T31" fmla="*/ 112 h 353"/>
              <a:gd name="T32" fmla="*/ 80 w 353"/>
              <a:gd name="T33" fmla="*/ 120 h 353"/>
              <a:gd name="T34" fmla="*/ 285 w 353"/>
              <a:gd name="T35" fmla="*/ 230 h 353"/>
              <a:gd name="T36" fmla="*/ 277 w 353"/>
              <a:gd name="T37" fmla="*/ 244 h 353"/>
              <a:gd name="T38" fmla="*/ 285 w 353"/>
              <a:gd name="T39" fmla="*/ 230 h 353"/>
              <a:gd name="T40" fmla="*/ 169 w 353"/>
              <a:gd name="T41" fmla="*/ 297 h 353"/>
              <a:gd name="T42" fmla="*/ 185 w 353"/>
              <a:gd name="T43" fmla="*/ 297 h 353"/>
              <a:gd name="T44" fmla="*/ 277 w 353"/>
              <a:gd name="T45" fmla="*/ 109 h 353"/>
              <a:gd name="T46" fmla="*/ 285 w 353"/>
              <a:gd name="T47" fmla="*/ 123 h 353"/>
              <a:gd name="T48" fmla="*/ 277 w 353"/>
              <a:gd name="T49" fmla="*/ 109 h 353"/>
              <a:gd name="T50" fmla="*/ 208 w 353"/>
              <a:gd name="T51" fmla="*/ 168 h 353"/>
              <a:gd name="T52" fmla="*/ 185 w 353"/>
              <a:gd name="T53" fmla="*/ 56 h 353"/>
              <a:gd name="T54" fmla="*/ 169 w 353"/>
              <a:gd name="T55" fmla="*/ 56 h 353"/>
              <a:gd name="T56" fmla="*/ 145 w 353"/>
              <a:gd name="T57" fmla="*/ 176 h 353"/>
              <a:gd name="T58" fmla="*/ 208 w 353"/>
              <a:gd name="T59" fmla="*/ 184 h 353"/>
              <a:gd name="T60" fmla="*/ 257 w 353"/>
              <a:gd name="T61" fmla="*/ 176 h 353"/>
              <a:gd name="T62" fmla="*/ 177 w 353"/>
              <a:gd name="T63" fmla="*/ 192 h 353"/>
              <a:gd name="T64" fmla="*/ 177 w 353"/>
              <a:gd name="T65" fmla="*/ 160 h 353"/>
              <a:gd name="T66" fmla="*/ 177 w 353"/>
              <a:gd name="T67" fmla="*/ 192 h 353"/>
              <a:gd name="T68" fmla="*/ 230 w 353"/>
              <a:gd name="T69" fmla="*/ 285 h 353"/>
              <a:gd name="T70" fmla="*/ 244 w 353"/>
              <a:gd name="T71" fmla="*/ 277 h 353"/>
              <a:gd name="T72" fmla="*/ 177 w 353"/>
              <a:gd name="T73" fmla="*/ 0 h 353"/>
              <a:gd name="T74" fmla="*/ 177 w 353"/>
              <a:gd name="T75" fmla="*/ 353 h 353"/>
              <a:gd name="T76" fmla="*/ 177 w 353"/>
              <a:gd name="T77" fmla="*/ 0 h 353"/>
              <a:gd name="T78" fmla="*/ 16 w 353"/>
              <a:gd name="T79" fmla="*/ 176 h 353"/>
              <a:gd name="T80" fmla="*/ 337 w 353"/>
              <a:gd name="T81" fmla="*/ 176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3" h="353">
                <a:moveTo>
                  <a:pt x="297" y="168"/>
                </a:moveTo>
                <a:cubicBezTo>
                  <a:pt x="293" y="168"/>
                  <a:pt x="289" y="172"/>
                  <a:pt x="289" y="176"/>
                </a:cubicBezTo>
                <a:cubicBezTo>
                  <a:pt x="289" y="181"/>
                  <a:pt x="293" y="184"/>
                  <a:pt x="297" y="184"/>
                </a:cubicBezTo>
                <a:cubicBezTo>
                  <a:pt x="302" y="184"/>
                  <a:pt x="305" y="181"/>
                  <a:pt x="305" y="176"/>
                </a:cubicBezTo>
                <a:cubicBezTo>
                  <a:pt x="305" y="172"/>
                  <a:pt x="302" y="168"/>
                  <a:pt x="297" y="168"/>
                </a:cubicBezTo>
                <a:moveTo>
                  <a:pt x="121" y="274"/>
                </a:moveTo>
                <a:cubicBezTo>
                  <a:pt x="117" y="271"/>
                  <a:pt x="112" y="273"/>
                  <a:pt x="110" y="277"/>
                </a:cubicBezTo>
                <a:cubicBezTo>
                  <a:pt x="107" y="280"/>
                  <a:pt x="109" y="285"/>
                  <a:pt x="113" y="288"/>
                </a:cubicBezTo>
                <a:cubicBezTo>
                  <a:pt x="116" y="290"/>
                  <a:pt x="121" y="289"/>
                  <a:pt x="124" y="285"/>
                </a:cubicBezTo>
                <a:cubicBezTo>
                  <a:pt x="126" y="281"/>
                  <a:pt x="124" y="276"/>
                  <a:pt x="121" y="274"/>
                </a:cubicBezTo>
                <a:moveTo>
                  <a:pt x="69" y="230"/>
                </a:moveTo>
                <a:cubicBezTo>
                  <a:pt x="65" y="232"/>
                  <a:pt x="63" y="237"/>
                  <a:pt x="66" y="241"/>
                </a:cubicBezTo>
                <a:cubicBezTo>
                  <a:pt x="68" y="244"/>
                  <a:pt x="73" y="246"/>
                  <a:pt x="77" y="244"/>
                </a:cubicBezTo>
                <a:cubicBezTo>
                  <a:pt x="80" y="241"/>
                  <a:pt x="82" y="236"/>
                  <a:pt x="80" y="233"/>
                </a:cubicBezTo>
                <a:cubicBezTo>
                  <a:pt x="77" y="229"/>
                  <a:pt x="72" y="227"/>
                  <a:pt x="69" y="230"/>
                </a:cubicBezTo>
                <a:moveTo>
                  <a:pt x="113" y="65"/>
                </a:moveTo>
                <a:cubicBezTo>
                  <a:pt x="109" y="67"/>
                  <a:pt x="107" y="72"/>
                  <a:pt x="110" y="76"/>
                </a:cubicBezTo>
                <a:cubicBezTo>
                  <a:pt x="112" y="80"/>
                  <a:pt x="117" y="81"/>
                  <a:pt x="121" y="79"/>
                </a:cubicBezTo>
                <a:cubicBezTo>
                  <a:pt x="124" y="77"/>
                  <a:pt x="126" y="72"/>
                  <a:pt x="124" y="68"/>
                </a:cubicBezTo>
                <a:cubicBezTo>
                  <a:pt x="121" y="64"/>
                  <a:pt x="116" y="63"/>
                  <a:pt x="113" y="65"/>
                </a:cubicBezTo>
                <a:moveTo>
                  <a:pt x="56" y="168"/>
                </a:moveTo>
                <a:cubicBezTo>
                  <a:pt x="52" y="168"/>
                  <a:pt x="48" y="172"/>
                  <a:pt x="48" y="176"/>
                </a:cubicBezTo>
                <a:cubicBezTo>
                  <a:pt x="48" y="181"/>
                  <a:pt x="52" y="184"/>
                  <a:pt x="56" y="184"/>
                </a:cubicBezTo>
                <a:cubicBezTo>
                  <a:pt x="61" y="184"/>
                  <a:pt x="64" y="181"/>
                  <a:pt x="64" y="176"/>
                </a:cubicBezTo>
                <a:cubicBezTo>
                  <a:pt x="64" y="172"/>
                  <a:pt x="61" y="168"/>
                  <a:pt x="56" y="168"/>
                </a:cubicBezTo>
                <a:moveTo>
                  <a:pt x="233" y="79"/>
                </a:moveTo>
                <a:cubicBezTo>
                  <a:pt x="237" y="81"/>
                  <a:pt x="242" y="80"/>
                  <a:pt x="244" y="76"/>
                </a:cubicBezTo>
                <a:cubicBezTo>
                  <a:pt x="246" y="72"/>
                  <a:pt x="245" y="67"/>
                  <a:pt x="241" y="65"/>
                </a:cubicBezTo>
                <a:cubicBezTo>
                  <a:pt x="237" y="63"/>
                  <a:pt x="232" y="64"/>
                  <a:pt x="230" y="68"/>
                </a:cubicBezTo>
                <a:cubicBezTo>
                  <a:pt x="228" y="72"/>
                  <a:pt x="229" y="77"/>
                  <a:pt x="233" y="79"/>
                </a:cubicBezTo>
                <a:moveTo>
                  <a:pt x="77" y="109"/>
                </a:moveTo>
                <a:cubicBezTo>
                  <a:pt x="73" y="107"/>
                  <a:pt x="68" y="108"/>
                  <a:pt x="66" y="112"/>
                </a:cubicBezTo>
                <a:cubicBezTo>
                  <a:pt x="63" y="116"/>
                  <a:pt x="65" y="121"/>
                  <a:pt x="69" y="123"/>
                </a:cubicBezTo>
                <a:cubicBezTo>
                  <a:pt x="72" y="125"/>
                  <a:pt x="77" y="124"/>
                  <a:pt x="80" y="120"/>
                </a:cubicBezTo>
                <a:cubicBezTo>
                  <a:pt x="82" y="116"/>
                  <a:pt x="80" y="111"/>
                  <a:pt x="77" y="109"/>
                </a:cubicBezTo>
                <a:moveTo>
                  <a:pt x="285" y="230"/>
                </a:moveTo>
                <a:cubicBezTo>
                  <a:pt x="281" y="227"/>
                  <a:pt x="276" y="229"/>
                  <a:pt x="274" y="233"/>
                </a:cubicBezTo>
                <a:cubicBezTo>
                  <a:pt x="272" y="236"/>
                  <a:pt x="273" y="241"/>
                  <a:pt x="277" y="244"/>
                </a:cubicBezTo>
                <a:cubicBezTo>
                  <a:pt x="281" y="246"/>
                  <a:pt x="286" y="244"/>
                  <a:pt x="288" y="241"/>
                </a:cubicBezTo>
                <a:cubicBezTo>
                  <a:pt x="290" y="237"/>
                  <a:pt x="289" y="232"/>
                  <a:pt x="285" y="230"/>
                </a:cubicBezTo>
                <a:moveTo>
                  <a:pt x="177" y="289"/>
                </a:moveTo>
                <a:cubicBezTo>
                  <a:pt x="172" y="289"/>
                  <a:pt x="169" y="292"/>
                  <a:pt x="169" y="297"/>
                </a:cubicBezTo>
                <a:cubicBezTo>
                  <a:pt x="169" y="301"/>
                  <a:pt x="172" y="305"/>
                  <a:pt x="177" y="305"/>
                </a:cubicBezTo>
                <a:cubicBezTo>
                  <a:pt x="181" y="305"/>
                  <a:pt x="185" y="301"/>
                  <a:pt x="185" y="297"/>
                </a:cubicBezTo>
                <a:cubicBezTo>
                  <a:pt x="185" y="292"/>
                  <a:pt x="181" y="289"/>
                  <a:pt x="177" y="289"/>
                </a:cubicBezTo>
                <a:moveTo>
                  <a:pt x="277" y="109"/>
                </a:moveTo>
                <a:cubicBezTo>
                  <a:pt x="273" y="111"/>
                  <a:pt x="272" y="116"/>
                  <a:pt x="274" y="120"/>
                </a:cubicBezTo>
                <a:cubicBezTo>
                  <a:pt x="276" y="124"/>
                  <a:pt x="281" y="125"/>
                  <a:pt x="285" y="123"/>
                </a:cubicBezTo>
                <a:cubicBezTo>
                  <a:pt x="289" y="121"/>
                  <a:pt x="290" y="116"/>
                  <a:pt x="288" y="112"/>
                </a:cubicBezTo>
                <a:cubicBezTo>
                  <a:pt x="286" y="108"/>
                  <a:pt x="281" y="107"/>
                  <a:pt x="277" y="109"/>
                </a:cubicBezTo>
                <a:moveTo>
                  <a:pt x="249" y="168"/>
                </a:moveTo>
                <a:cubicBezTo>
                  <a:pt x="208" y="168"/>
                  <a:pt x="208" y="168"/>
                  <a:pt x="208" y="168"/>
                </a:cubicBezTo>
                <a:cubicBezTo>
                  <a:pt x="205" y="157"/>
                  <a:pt x="196" y="148"/>
                  <a:pt x="185" y="145"/>
                </a:cubicBezTo>
                <a:cubicBezTo>
                  <a:pt x="185" y="56"/>
                  <a:pt x="185" y="56"/>
                  <a:pt x="185" y="56"/>
                </a:cubicBezTo>
                <a:cubicBezTo>
                  <a:pt x="185" y="52"/>
                  <a:pt x="181" y="48"/>
                  <a:pt x="177" y="48"/>
                </a:cubicBezTo>
                <a:cubicBezTo>
                  <a:pt x="172" y="48"/>
                  <a:pt x="169" y="52"/>
                  <a:pt x="169" y="56"/>
                </a:cubicBezTo>
                <a:cubicBezTo>
                  <a:pt x="169" y="145"/>
                  <a:pt x="169" y="145"/>
                  <a:pt x="169" y="145"/>
                </a:cubicBezTo>
                <a:cubicBezTo>
                  <a:pt x="155" y="149"/>
                  <a:pt x="145" y="161"/>
                  <a:pt x="145" y="176"/>
                </a:cubicBezTo>
                <a:cubicBezTo>
                  <a:pt x="145" y="194"/>
                  <a:pt x="159" y="208"/>
                  <a:pt x="177" y="208"/>
                </a:cubicBezTo>
                <a:cubicBezTo>
                  <a:pt x="192" y="208"/>
                  <a:pt x="204" y="198"/>
                  <a:pt x="208" y="184"/>
                </a:cubicBezTo>
                <a:cubicBezTo>
                  <a:pt x="249" y="184"/>
                  <a:pt x="249" y="184"/>
                  <a:pt x="249" y="184"/>
                </a:cubicBezTo>
                <a:cubicBezTo>
                  <a:pt x="254" y="184"/>
                  <a:pt x="257" y="181"/>
                  <a:pt x="257" y="176"/>
                </a:cubicBezTo>
                <a:cubicBezTo>
                  <a:pt x="257" y="172"/>
                  <a:pt x="254" y="168"/>
                  <a:pt x="249" y="168"/>
                </a:cubicBezTo>
                <a:moveTo>
                  <a:pt x="177" y="192"/>
                </a:moveTo>
                <a:cubicBezTo>
                  <a:pt x="168" y="192"/>
                  <a:pt x="161" y="185"/>
                  <a:pt x="161" y="176"/>
                </a:cubicBezTo>
                <a:cubicBezTo>
                  <a:pt x="161" y="168"/>
                  <a:pt x="168" y="160"/>
                  <a:pt x="177" y="160"/>
                </a:cubicBezTo>
                <a:cubicBezTo>
                  <a:pt x="186" y="160"/>
                  <a:pt x="193" y="168"/>
                  <a:pt x="193" y="176"/>
                </a:cubicBezTo>
                <a:cubicBezTo>
                  <a:pt x="193" y="185"/>
                  <a:pt x="186" y="192"/>
                  <a:pt x="177" y="192"/>
                </a:cubicBezTo>
                <a:moveTo>
                  <a:pt x="233" y="274"/>
                </a:moveTo>
                <a:cubicBezTo>
                  <a:pt x="229" y="276"/>
                  <a:pt x="228" y="281"/>
                  <a:pt x="230" y="285"/>
                </a:cubicBezTo>
                <a:cubicBezTo>
                  <a:pt x="232" y="289"/>
                  <a:pt x="237" y="290"/>
                  <a:pt x="241" y="288"/>
                </a:cubicBezTo>
                <a:cubicBezTo>
                  <a:pt x="245" y="285"/>
                  <a:pt x="246" y="280"/>
                  <a:pt x="244" y="277"/>
                </a:cubicBezTo>
                <a:cubicBezTo>
                  <a:pt x="242" y="273"/>
                  <a:pt x="237" y="271"/>
                  <a:pt x="233" y="274"/>
                </a:cubicBezTo>
                <a:moveTo>
                  <a:pt x="177" y="0"/>
                </a:moveTo>
                <a:cubicBezTo>
                  <a:pt x="79" y="0"/>
                  <a:pt x="0" y="79"/>
                  <a:pt x="0" y="176"/>
                </a:cubicBezTo>
                <a:cubicBezTo>
                  <a:pt x="0" y="274"/>
                  <a:pt x="79" y="353"/>
                  <a:pt x="177" y="353"/>
                </a:cubicBezTo>
                <a:cubicBezTo>
                  <a:pt x="274" y="353"/>
                  <a:pt x="353" y="274"/>
                  <a:pt x="353" y="176"/>
                </a:cubicBezTo>
                <a:cubicBezTo>
                  <a:pt x="353" y="79"/>
                  <a:pt x="274" y="0"/>
                  <a:pt x="177" y="0"/>
                </a:cubicBezTo>
                <a:moveTo>
                  <a:pt x="177" y="337"/>
                </a:moveTo>
                <a:cubicBezTo>
                  <a:pt x="88" y="337"/>
                  <a:pt x="16" y="265"/>
                  <a:pt x="16" y="176"/>
                </a:cubicBezTo>
                <a:cubicBezTo>
                  <a:pt x="16" y="88"/>
                  <a:pt x="88" y="16"/>
                  <a:pt x="177" y="16"/>
                </a:cubicBezTo>
                <a:cubicBezTo>
                  <a:pt x="266" y="16"/>
                  <a:pt x="337" y="88"/>
                  <a:pt x="337" y="176"/>
                </a:cubicBezTo>
                <a:cubicBezTo>
                  <a:pt x="337" y="265"/>
                  <a:pt x="266" y="337"/>
                  <a:pt x="177" y="337"/>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TextBox 16">
            <a:extLst>
              <a:ext uri="{FF2B5EF4-FFF2-40B4-BE49-F238E27FC236}">
                <a16:creationId xmlns="" xmlns:a16="http://schemas.microsoft.com/office/drawing/2014/main" id="{AF1E5419-584C-3A57-BDBA-4A69FF8814E6}"/>
              </a:ext>
            </a:extLst>
          </p:cNvPr>
          <p:cNvSpPr txBox="1"/>
          <p:nvPr/>
        </p:nvSpPr>
        <p:spPr>
          <a:xfrm>
            <a:off x="1009258" y="1587173"/>
            <a:ext cx="6146800" cy="369332"/>
          </a:xfrm>
          <a:prstGeom prst="rect">
            <a:avLst/>
          </a:prstGeom>
          <a:noFill/>
        </p:spPr>
        <p:txBody>
          <a:bodyPr wrap="square">
            <a:spAutoFit/>
          </a:bodyPr>
          <a:lstStyle/>
          <a:p>
            <a:r>
              <a:rPr lang="kk-KZ" b="1" dirty="0">
                <a:latin typeface="Arial" panose="020B0604020202020204" pitchFamily="34" charset="0"/>
                <a:cs typeface="Arial" panose="020B0604020202020204" pitchFamily="34" charset="0"/>
              </a:rPr>
              <a:t>15</a:t>
            </a:r>
            <a:r>
              <a:rPr lang="kk-KZ" sz="1800" b="1" dirty="0">
                <a:latin typeface="Arial" panose="020B0604020202020204" pitchFamily="34" charset="0"/>
                <a:cs typeface="Arial" panose="020B0604020202020204" pitchFamily="34" charset="0"/>
              </a:rPr>
              <a:t> минут</a:t>
            </a:r>
            <a:endParaRPr lang="ru-RU" dirty="0"/>
          </a:p>
        </p:txBody>
      </p:sp>
    </p:spTree>
    <p:extLst>
      <p:ext uri="{BB962C8B-B14F-4D97-AF65-F5344CB8AC3E}">
        <p14:creationId xmlns:p14="http://schemas.microsoft.com/office/powerpoint/2010/main" val="804344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9E48C43-FDBC-2AF1-59D5-D155F931E824}"/>
              </a:ext>
            </a:extLst>
          </p:cNvPr>
          <p:cNvSpPr>
            <a:spLocks noGrp="1"/>
          </p:cNvSpPr>
          <p:nvPr>
            <p:ph type="title"/>
          </p:nvPr>
        </p:nvSpPr>
        <p:spPr>
          <a:xfrm>
            <a:off x="760365" y="186219"/>
            <a:ext cx="10515600" cy="1325563"/>
          </a:xfrm>
        </p:spPr>
        <p:txBody>
          <a:bodyPr/>
          <a:lstStyle/>
          <a:p>
            <a:pPr algn="ctr"/>
            <a:r>
              <a:rPr lang="kk-KZ" dirty="0">
                <a:latin typeface="Arial" panose="020B0604020202020204" pitchFamily="34" charset="0"/>
                <a:cs typeface="Arial" panose="020B0604020202020204" pitchFamily="34" charset="0"/>
              </a:rPr>
              <a:t>СҰРАҚ-ЖАУАП СЕССИЯСЫ</a:t>
            </a:r>
            <a:endParaRPr lang="ru-RU" dirty="0">
              <a:latin typeface="Arial" panose="020B0604020202020204" pitchFamily="34" charset="0"/>
              <a:cs typeface="Arial" panose="020B0604020202020204" pitchFamily="34" charset="0"/>
            </a:endParaRPr>
          </a:p>
        </p:txBody>
      </p:sp>
      <p:pic>
        <p:nvPicPr>
          <p:cNvPr id="1026" name="Picture 2" descr="Микрофон — Википедия">
            <a:extLst>
              <a:ext uri="{FF2B5EF4-FFF2-40B4-BE49-F238E27FC236}">
                <a16:creationId xmlns="" xmlns:a16="http://schemas.microsoft.com/office/drawing/2014/main" id="{2492CA14-1E0C-B8E3-E2A5-A10DEFB482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2455" y="1600177"/>
            <a:ext cx="4985489" cy="4092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83387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1615</TotalTime>
  <Words>2392</Words>
  <Application>Microsoft Office PowerPoint</Application>
  <PresentationFormat>Широкоэкранный</PresentationFormat>
  <Paragraphs>427</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Calibri Light</vt:lpstr>
      <vt:lpstr>Lato Bold</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СҰРАҚ-ЖАУАП СЕССИЯСЫ</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Анар Танирбергенова</dc:creator>
  <cp:lastModifiedBy>User</cp:lastModifiedBy>
  <cp:revision>59</cp:revision>
  <dcterms:created xsi:type="dcterms:W3CDTF">2024-07-26T04:49:11Z</dcterms:created>
  <dcterms:modified xsi:type="dcterms:W3CDTF">2024-08-29T18:51:07Z</dcterms:modified>
</cp:coreProperties>
</file>